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svg" ContentType="image/svg+xml"/>
  <Default Extension="fntdata" ContentType="application/x-fontdata"/>
  <Default Extension="jpeg" ContentType="image/jpeg"/>
  <Default Extension="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slideLayouts/slideLayout7.xml" ContentType="application/vnd.openxmlformats-officedocument.presentationml.slideLayout+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viewProps.xml" ContentType="application/vnd.openxmlformats-officedocument.presentationml.viewProps+xml"/>
  <Override PartName="/ppt/tableStyles.xml" ContentType="application/vnd.openxmlformats-officedocument.presentationml.tableStyle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officeDocument/2006/relationships/officeDocument" Target="/ppt/presentation.xml" Id="rId1" /><Relationship Type="http://schemas.openxmlformats.org/package/2006/relationships/metadata/thumbnail" Target="/docProps/thumbnail.jpeg" Id="rId2" /><Relationship Type="http://schemas.openxmlformats.org/package/2006/relationships/metadata/core-properties" Target="/docProps/core.xml" Id="rId3" /><Relationship Type="http://schemas.openxmlformats.org/officeDocument/2006/relationships/extended-properties" Target="/docProps/app.xml" Id="rId4"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true" saveSubsetFonts="1">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Montaser Arabic" panose="00000500000000000000" charset="1"/>
      <p:regular r:id="rId25"/>
    </p:embeddedFont>
    <p:embeddedFont>
      <p:font typeface="Montaser Arabic Ultra-Bold" panose="00000900000000000000" charset="1"/>
      <p:regular r:id="rId26"/>
    </p:embeddedFont>
    <p:embeddedFont>
      <p:font typeface="Montaser Arabic Bold" panose="00000800000000000000" charset="1"/>
      <p:regular r:id="rId27"/>
    </p:embeddedFont>
    <p:embeddedFont>
      <p:font typeface="Montaser Arabic Light" panose="00000400000000000000" charset="1"/>
      <p:regular r:id="rId28"/>
    </p:embeddedFont>
    <p:embeddedFont>
      <p:font typeface="Canva Sans" panose="020B0503030501040103" charset="1"/>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slide" Target="/ppt/slides/slide5.xml" Id="rId10" /><Relationship Type="http://schemas.openxmlformats.org/officeDocument/2006/relationships/slide" Target="/ppt/slides/slide6.xml" Id="rId11" /><Relationship Type="http://schemas.openxmlformats.org/officeDocument/2006/relationships/slide" Target="/ppt/slides/slide7.xml" Id="rId12" /><Relationship Type="http://schemas.openxmlformats.org/officeDocument/2006/relationships/slide" Target="/ppt/slides/slide8.xml" Id="rId13" /><Relationship Type="http://schemas.openxmlformats.org/officeDocument/2006/relationships/slide" Target="/ppt/slides/slide9.xml" Id="rId14" /><Relationship Type="http://schemas.openxmlformats.org/officeDocument/2006/relationships/slide" Target="/ppt/slides/slide10.xml" Id="rId15" /><Relationship Type="http://schemas.openxmlformats.org/officeDocument/2006/relationships/slide" Target="/ppt/slides/slide11.xml" Id="rId16" /><Relationship Type="http://schemas.openxmlformats.org/officeDocument/2006/relationships/slide" Target="/ppt/slides/slide12.xml" Id="rId17" /><Relationship Type="http://schemas.openxmlformats.org/officeDocument/2006/relationships/slide" Target="/ppt/slides/slide13.xml" Id="rId18" /><Relationship Type="http://schemas.openxmlformats.org/officeDocument/2006/relationships/slide" Target="/ppt/slides/slide14.xml" Id="rId19" /><Relationship Type="http://schemas.openxmlformats.org/officeDocument/2006/relationships/presProps" Target="/ppt/presProps.xml" Id="rId2" /><Relationship Type="http://schemas.openxmlformats.org/officeDocument/2006/relationships/slide" Target="/ppt/slides/slide15.xml" Id="rId20" /><Relationship Type="http://schemas.openxmlformats.org/officeDocument/2006/relationships/slide" Target="/ppt/slides/slide16.xml" Id="rId21" /><Relationship Type="http://schemas.openxmlformats.org/officeDocument/2006/relationships/slide" Target="/ppt/slides/slide17.xml" Id="rId22" /><Relationship Type="http://schemas.openxmlformats.org/officeDocument/2006/relationships/slide" Target="/ppt/slides/slide18.xml" Id="rId23" /><Relationship Type="http://schemas.openxmlformats.org/officeDocument/2006/relationships/slide" Target="/ppt/slides/slide19.xml" Id="rId24" /><Relationship Type="http://schemas.openxmlformats.org/officeDocument/2006/relationships/font" Target="/ppt/fonts/font25.fntdata" Id="rId25" /><Relationship Type="http://schemas.openxmlformats.org/officeDocument/2006/relationships/font" Target="/ppt/fonts/font26.fntdata" Id="rId26" /><Relationship Type="http://schemas.openxmlformats.org/officeDocument/2006/relationships/font" Target="/ppt/fonts/font27.fntdata" Id="rId27" /><Relationship Type="http://schemas.openxmlformats.org/officeDocument/2006/relationships/font" Target="/ppt/fonts/font28.fntdata" Id="rId28" /><Relationship Type="http://schemas.openxmlformats.org/officeDocument/2006/relationships/font" Target="/ppt/fonts/font29.fntdata" Id="rId29" /><Relationship Type="http://schemas.openxmlformats.org/officeDocument/2006/relationships/viewProps" Target="/ppt/viewProps.xml" Id="rId3" /><Relationship Type="http://schemas.openxmlformats.org/officeDocument/2006/relationships/theme" Target="/ppt/theme/theme1.xml" Id="rId4" /><Relationship Type="http://schemas.openxmlformats.org/officeDocument/2006/relationships/tableStyles" Target="/ppt/tableStyles.xml" Id="rId5" /><Relationship Type="http://schemas.openxmlformats.org/officeDocument/2006/relationships/slide" Target="/ppt/slides/slide1.xml" Id="rId6" /><Relationship Type="http://schemas.openxmlformats.org/officeDocument/2006/relationships/slide" Target="/ppt/slides/slide2.xml" Id="rId7" /><Relationship Type="http://schemas.openxmlformats.org/officeDocument/2006/relationships/slide" Target="/ppt/slides/slide3.xml" Id="rId8" /><Relationship Type="http://schemas.openxmlformats.org/officeDocument/2006/relationships/slide" Target="/ppt/slides/slide4.xml" Id="rId9"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theme/theme1.xml" Id="rId12" /><Relationship Type="http://schemas.openxmlformats.org/officeDocument/2006/relationships/slideLayout" Target="/ppt/slideLayouts/slideLayout7.xml" Id="rId7"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png" Id="rId2" /><Relationship Type="http://schemas.openxmlformats.org/officeDocument/2006/relationships/image" Target="/ppt/media/image2.svg" Id="rId3" /><Relationship Type="http://schemas.openxmlformats.org/officeDocument/2006/relationships/image" Target="/ppt/media/image3.png" Id="rId4" /></Relationships>
</file>

<file path=ppt/slides/_rels/slide1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1.png" Id="rId2" /><Relationship Type="http://schemas.openxmlformats.org/officeDocument/2006/relationships/image" Target="/ppt/media/image4.png" Id="rId3" /><Relationship Type="http://schemas.openxmlformats.org/officeDocument/2006/relationships/image" Target="/ppt/media/image5.svg" Id="rId4" /><Relationship Type="http://schemas.openxmlformats.org/officeDocument/2006/relationships/image" Target="/ppt/media/image32.png" Id="rId5" /></Relationships>
</file>

<file path=ppt/slides/_rels/slide1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3.png" Id="rId2" /><Relationship Type="http://schemas.openxmlformats.org/officeDocument/2006/relationships/image" Target="/ppt/media/image4.png" Id="rId3" /><Relationship Type="http://schemas.openxmlformats.org/officeDocument/2006/relationships/image" Target="/ppt/media/image5.svg" Id="rId4" /><Relationship Type="http://schemas.openxmlformats.org/officeDocument/2006/relationships/image" Target="/ppt/media/image34.png" Id="rId5" /></Relationships>
</file>

<file path=ppt/slides/_rels/slide1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png" Id="rId2" /><Relationship Type="http://schemas.openxmlformats.org/officeDocument/2006/relationships/image" Target="/ppt/media/image5.svg" Id="rId3" /><Relationship Type="http://schemas.openxmlformats.org/officeDocument/2006/relationships/image" Target="/ppt/media/image35.png" Id="rId4" /><Relationship Type="http://schemas.openxmlformats.org/officeDocument/2006/relationships/image" Target="/ppt/media/image36.png" Id="rId5" /></Relationships>
</file>

<file path=ppt/slides/_rels/slide1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png" Id="rId2" /><Relationship Type="http://schemas.openxmlformats.org/officeDocument/2006/relationships/image" Target="/ppt/media/image5.svg" Id="rId3" /><Relationship Type="http://schemas.openxmlformats.org/officeDocument/2006/relationships/image" Target="/ppt/media/image37.png" Id="rId4" /></Relationships>
</file>

<file path=ppt/slides/_rels/slide1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8.png" Id="rId2" /><Relationship Type="http://schemas.openxmlformats.org/officeDocument/2006/relationships/image" Target="/ppt/media/image4.png" Id="rId3" /><Relationship Type="http://schemas.openxmlformats.org/officeDocument/2006/relationships/image" Target="/ppt/media/image5.svg" Id="rId4" /><Relationship Type="http://schemas.openxmlformats.org/officeDocument/2006/relationships/image" Target="/ppt/media/image39.png" Id="rId5" /></Relationships>
</file>

<file path=ppt/slides/_rels/slide1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png" Id="rId2" /><Relationship Type="http://schemas.openxmlformats.org/officeDocument/2006/relationships/image" Target="/ppt/media/image5.svg" Id="rId3" /><Relationship Type="http://schemas.openxmlformats.org/officeDocument/2006/relationships/image" Target="/ppt/media/image40.png" Id="rId4" /></Relationships>
</file>

<file path=ppt/slides/_rels/slide1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png" Id="rId2" /><Relationship Type="http://schemas.openxmlformats.org/officeDocument/2006/relationships/image" Target="/ppt/media/image5.svg" Id="rId3" /><Relationship Type="http://schemas.openxmlformats.org/officeDocument/2006/relationships/image" Target="/ppt/media/image41.png" Id="rId4" /><Relationship Type="http://schemas.openxmlformats.org/officeDocument/2006/relationships/image" Target="/ppt/media/image42.png" Id="rId5" /></Relationships>
</file>

<file path=ppt/slides/_rels/slide1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png" Id="rId2" /><Relationship Type="http://schemas.openxmlformats.org/officeDocument/2006/relationships/image" Target="/ppt/media/image5.svg" Id="rId3" /><Relationship Type="http://schemas.openxmlformats.org/officeDocument/2006/relationships/image" Target="/ppt/media/image43.png" Id="rId4" /><Relationship Type="http://schemas.openxmlformats.org/officeDocument/2006/relationships/image" Target="/ppt/media/image44.png" Id="rId5" /></Relationships>
</file>

<file path=ppt/slides/_rels/slide1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png" Id="rId2" /><Relationship Type="http://schemas.openxmlformats.org/officeDocument/2006/relationships/image" Target="/ppt/media/image5.svg" Id="rId3" /></Relationships>
</file>

<file path=ppt/slides/_rels/slide1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png" Id="rId2" /><Relationship Type="http://schemas.openxmlformats.org/officeDocument/2006/relationships/image" Target="/ppt/media/image2.svg" Id="rId3" /><Relationship Type="http://schemas.openxmlformats.org/officeDocument/2006/relationships/image" Target="/ppt/media/image3.png" Id="rId4" /></Relationships>
</file>

<file path=ppt/slides/_rels/slide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png" Id="rId2" /><Relationship Type="http://schemas.openxmlformats.org/officeDocument/2006/relationships/image" Target="/ppt/media/image5.svg" Id="rId3" /><Relationship Type="http://schemas.openxmlformats.org/officeDocument/2006/relationships/image" Target="/ppt/media/image6.png" Id="rId4" /><Relationship Type="http://schemas.openxmlformats.org/officeDocument/2006/relationships/image" Target="/ppt/media/image7.png" Id="rId5" /><Relationship Type="http://schemas.openxmlformats.org/officeDocument/2006/relationships/image" Target="/ppt/media/image8.svg" Id="rId6" /><Relationship Type="http://schemas.openxmlformats.org/officeDocument/2006/relationships/image" Target="/ppt/media/image9.png" Id="rId7" /><Relationship Type="http://schemas.openxmlformats.org/officeDocument/2006/relationships/image" Target="/ppt/media/image10.svg" Id="rId8" /></Relationships>
</file>

<file path=ppt/slides/_rels/slide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png" Id="rId2" /><Relationship Type="http://schemas.openxmlformats.org/officeDocument/2006/relationships/image" Target="/ppt/media/image5.svg" Id="rId3" /><Relationship Type="http://schemas.openxmlformats.org/officeDocument/2006/relationships/image" Target="/ppt/media/image11.png" Id="rId4" /><Relationship Type="http://schemas.openxmlformats.org/officeDocument/2006/relationships/image" Target="/ppt/media/image12.png" Id="rId5" /><Relationship Type="http://schemas.openxmlformats.org/officeDocument/2006/relationships/image" Target="/ppt/media/image13.png" Id="rId6" /><Relationship Type="http://schemas.openxmlformats.org/officeDocument/2006/relationships/image" Target="/ppt/media/image14.png" Id="rId7" /></Relationships>
</file>

<file path=ppt/slides/_rels/slide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1.png" Id="rId10" /><Relationship Type="http://schemas.openxmlformats.org/officeDocument/2006/relationships/image" Target="/ppt/media/image22.svg" Id="rId11" /><Relationship Type="http://schemas.openxmlformats.org/officeDocument/2006/relationships/image" Target="/ppt/media/image4.png" Id="rId2" /><Relationship Type="http://schemas.openxmlformats.org/officeDocument/2006/relationships/image" Target="/ppt/media/image5.svg" Id="rId3" /><Relationship Type="http://schemas.openxmlformats.org/officeDocument/2006/relationships/image" Target="/ppt/media/image15.png" Id="rId4" /><Relationship Type="http://schemas.openxmlformats.org/officeDocument/2006/relationships/image" Target="/ppt/media/image16.png" Id="rId5" /><Relationship Type="http://schemas.openxmlformats.org/officeDocument/2006/relationships/image" Target="/ppt/media/image17.png" Id="rId6" /><Relationship Type="http://schemas.openxmlformats.org/officeDocument/2006/relationships/image" Target="/ppt/media/image18.svg" Id="rId7" /><Relationship Type="http://schemas.openxmlformats.org/officeDocument/2006/relationships/image" Target="/ppt/media/image19.png" Id="rId8" /><Relationship Type="http://schemas.openxmlformats.org/officeDocument/2006/relationships/image" Target="/ppt/media/image20.svg" Id="rId9" /></Relationships>
</file>

<file path=ppt/slides/_rels/slide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3.png" Id="rId2" /></Relationships>
</file>

<file path=ppt/slides/_rels/slide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png" Id="rId2" /><Relationship Type="http://schemas.openxmlformats.org/officeDocument/2006/relationships/image" Target="/ppt/media/image5.svg" Id="rId3" /><Relationship Type="http://schemas.openxmlformats.org/officeDocument/2006/relationships/image" Target="/ppt/media/image24.png" Id="rId4" /><Relationship Type="http://schemas.openxmlformats.org/officeDocument/2006/relationships/image" Target="/ppt/media/image25.png" Id="rId5" /></Relationships>
</file>

<file path=ppt/slides/_rels/slide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6.png" Id="rId2" /><Relationship Type="http://schemas.openxmlformats.org/officeDocument/2006/relationships/image" Target="/ppt/media/image4.png" Id="rId3" /><Relationship Type="http://schemas.openxmlformats.org/officeDocument/2006/relationships/image" Target="/ppt/media/image5.svg" Id="rId4" /><Relationship Type="http://schemas.openxmlformats.org/officeDocument/2006/relationships/image" Target="/ppt/media/image27.png" Id="rId5" /></Relationships>
</file>

<file path=ppt/slides/_rels/slide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png" Id="rId2" /><Relationship Type="http://schemas.openxmlformats.org/officeDocument/2006/relationships/image" Target="/ppt/media/image5.svg" Id="rId3" /><Relationship Type="http://schemas.openxmlformats.org/officeDocument/2006/relationships/image" Target="/ppt/media/image28.png" Id="rId4" /><Relationship Type="http://schemas.openxmlformats.org/officeDocument/2006/relationships/image" Target="/ppt/media/image29.png" Id="rId5" /></Relationships>
</file>

<file path=ppt/slides/_rels/slide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0.png" Id="rId2" /></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53D5E"/>
        </a:solidFill>
      </p:bgPr>
    </p:bg>
    <p:spTree>
      <p:nvGrpSpPr>
        <p:cNvPr id="1" name=""/>
        <p:cNvGrpSpPr/>
        <p:nvPr/>
      </p:nvGrpSpPr>
      <p:grpSpPr>
        <a:xfrm>
          <a:off x="0" y="0"/>
          <a:ext cx="0" cy="0"/>
          <a:chOff x="0" y="0"/>
          <a:chExt cx="0" cy="0"/>
        </a:xfrm>
      </p:grpSpPr>
      <p:grpSp>
        <p:nvGrpSpPr>
          <p:cNvPr name="Group 2" id="2"/>
          <p:cNvGrpSpPr/>
          <p:nvPr/>
        </p:nvGrpSpPr>
        <p:grpSpPr>
          <a:xfrm rot="0">
            <a:off x="15081148" y="-5675575"/>
            <a:ext cx="9030983" cy="903098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934"/>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6836628" y="1018699"/>
            <a:ext cx="422672" cy="338138"/>
          </a:xfrm>
          <a:custGeom>
            <a:avLst/>
            <a:gdLst/>
            <a:ahLst/>
            <a:cxnLst/>
            <a:rect r="r" b="b" t="t" l="l"/>
            <a:pathLst>
              <a:path h="338138" w="422672">
                <a:moveTo>
                  <a:pt x="0" y="0"/>
                </a:moveTo>
                <a:lnTo>
                  <a:pt x="422672" y="0"/>
                </a:lnTo>
                <a:lnTo>
                  <a:pt x="422672" y="338137"/>
                </a:lnTo>
                <a:lnTo>
                  <a:pt x="0" y="338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094460" y="3712801"/>
            <a:ext cx="9030983" cy="903098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934"/>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1483525" y="1721831"/>
            <a:ext cx="6930015" cy="693001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1682398" y="1920704"/>
            <a:ext cx="6532269" cy="653226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16666" r="0" b="-16666"/>
              </a:stretch>
            </a:blipFill>
          </p:spPr>
        </p:sp>
      </p:grpSp>
      <p:grpSp>
        <p:nvGrpSpPr>
          <p:cNvPr name="Group 14" id="14"/>
          <p:cNvGrpSpPr/>
          <p:nvPr/>
        </p:nvGrpSpPr>
        <p:grpSpPr>
          <a:xfrm rot="0">
            <a:off x="8839482" y="7902730"/>
            <a:ext cx="7531730" cy="695897"/>
            <a:chOff x="0" y="0"/>
            <a:chExt cx="1983665" cy="183281"/>
          </a:xfrm>
        </p:grpSpPr>
        <p:sp>
          <p:nvSpPr>
            <p:cNvPr name="Freeform 15" id="15"/>
            <p:cNvSpPr/>
            <p:nvPr/>
          </p:nvSpPr>
          <p:spPr>
            <a:xfrm flipH="false" flipV="false" rot="0">
              <a:off x="0" y="0"/>
              <a:ext cx="1983665" cy="183281"/>
            </a:xfrm>
            <a:custGeom>
              <a:avLst/>
              <a:gdLst/>
              <a:ahLst/>
              <a:cxnLst/>
              <a:rect r="r" b="b" t="t" l="l"/>
              <a:pathLst>
                <a:path h="183281" w="1983665">
                  <a:moveTo>
                    <a:pt x="52423" y="0"/>
                  </a:moveTo>
                  <a:lnTo>
                    <a:pt x="1931242" y="0"/>
                  </a:lnTo>
                  <a:cubicBezTo>
                    <a:pt x="1960195" y="0"/>
                    <a:pt x="1983665" y="23471"/>
                    <a:pt x="1983665" y="52423"/>
                  </a:cubicBezTo>
                  <a:lnTo>
                    <a:pt x="1983665" y="130858"/>
                  </a:lnTo>
                  <a:cubicBezTo>
                    <a:pt x="1983665" y="144762"/>
                    <a:pt x="1978142" y="158096"/>
                    <a:pt x="1968311" y="167927"/>
                  </a:cubicBezTo>
                  <a:cubicBezTo>
                    <a:pt x="1958480" y="177758"/>
                    <a:pt x="1945146" y="183281"/>
                    <a:pt x="1931242" y="183281"/>
                  </a:cubicBezTo>
                  <a:lnTo>
                    <a:pt x="52423" y="183281"/>
                  </a:lnTo>
                  <a:cubicBezTo>
                    <a:pt x="23471" y="183281"/>
                    <a:pt x="0" y="159811"/>
                    <a:pt x="0" y="130858"/>
                  </a:cubicBezTo>
                  <a:lnTo>
                    <a:pt x="0" y="52423"/>
                  </a:lnTo>
                  <a:cubicBezTo>
                    <a:pt x="0" y="38520"/>
                    <a:pt x="5523" y="25186"/>
                    <a:pt x="15354" y="15354"/>
                  </a:cubicBezTo>
                  <a:cubicBezTo>
                    <a:pt x="25186" y="5523"/>
                    <a:pt x="38520" y="0"/>
                    <a:pt x="52423" y="0"/>
                  </a:cubicBezTo>
                  <a:close/>
                </a:path>
              </a:pathLst>
            </a:custGeom>
            <a:solidFill>
              <a:srgbClr val="000000">
                <a:alpha val="0"/>
              </a:srgbClr>
            </a:solidFill>
            <a:ln w="38100" cap="rnd">
              <a:solidFill>
                <a:srgbClr val="8AB934"/>
              </a:solidFill>
              <a:prstDash val="solid"/>
              <a:round/>
            </a:ln>
          </p:spPr>
        </p:sp>
        <p:sp>
          <p:nvSpPr>
            <p:cNvPr name="TextBox 16" id="16"/>
            <p:cNvSpPr txBox="true"/>
            <p:nvPr/>
          </p:nvSpPr>
          <p:spPr>
            <a:xfrm>
              <a:off x="0" y="-38100"/>
              <a:ext cx="1983665" cy="221381"/>
            </a:xfrm>
            <a:prstGeom prst="rect">
              <a:avLst/>
            </a:prstGeom>
          </p:spPr>
          <p:txBody>
            <a:bodyPr anchor="ctr" rtlCol="false" tIns="50800" lIns="50800" bIns="50800" rIns="50800"/>
            <a:lstStyle/>
            <a:p>
              <a:pPr algn="ctr">
                <a:lnSpc>
                  <a:spcPts val="2940"/>
                </a:lnSpc>
              </a:pPr>
              <a:r>
                <a:rPr lang="en-US" sz="2100">
                  <a:solidFill>
                    <a:srgbClr val="FFFFFF"/>
                  </a:solidFill>
                  <a:latin typeface="Montaser Arabic"/>
                  <a:ea typeface="Montaser Arabic"/>
                  <a:cs typeface="Montaser Arabic"/>
                  <a:sym typeface="Montaser Arabic"/>
                </a:rPr>
                <a:t>BY ADVIKA, FREYA, KASHISH, SNEH, VARSHA, PIYUSH</a:t>
              </a:r>
            </a:p>
          </p:txBody>
        </p:sp>
      </p:grpSp>
      <p:sp>
        <p:nvSpPr>
          <p:cNvPr name="TextBox 17" id="17"/>
          <p:cNvSpPr txBox="true"/>
          <p:nvPr/>
        </p:nvSpPr>
        <p:spPr>
          <a:xfrm rot="0">
            <a:off x="10095927" y="3370576"/>
            <a:ext cx="6740702" cy="3630686"/>
          </a:xfrm>
          <a:prstGeom prst="rect">
            <a:avLst/>
          </a:prstGeom>
        </p:spPr>
        <p:txBody>
          <a:bodyPr anchor="t" rtlCol="false" tIns="0" lIns="0" bIns="0" rIns="0">
            <a:spAutoFit/>
          </a:bodyPr>
          <a:lstStyle/>
          <a:p>
            <a:pPr algn="l" marL="0" indent="0" lvl="0">
              <a:lnSpc>
                <a:spcPts val="7164"/>
              </a:lnSpc>
            </a:pPr>
            <a:r>
              <a:rPr lang="en-US" b="true" sz="5554">
                <a:solidFill>
                  <a:srgbClr val="FFFFFF"/>
                </a:solidFill>
                <a:latin typeface="Montaser Arabic Ultra-Bold"/>
                <a:ea typeface="Montaser Arabic Ultra-Bold"/>
                <a:cs typeface="Montaser Arabic Ultra-Bold"/>
                <a:sym typeface="Montaser Arabic Ultra-Bold"/>
              </a:rPr>
              <a:t>OPSM307 -Laundry Model That Makes Your Life Easier</a:t>
            </a:r>
          </a:p>
        </p:txBody>
      </p:sp>
      <p:sp>
        <p:nvSpPr>
          <p:cNvPr name="TextBox 18" id="18"/>
          <p:cNvSpPr txBox="true"/>
          <p:nvPr/>
        </p:nvSpPr>
        <p:spPr>
          <a:xfrm rot="0">
            <a:off x="10095927" y="2455837"/>
            <a:ext cx="5167421" cy="396240"/>
          </a:xfrm>
          <a:prstGeom prst="rect">
            <a:avLst/>
          </a:prstGeom>
        </p:spPr>
        <p:txBody>
          <a:bodyPr anchor="t" rtlCol="false" tIns="0" lIns="0" bIns="0" rIns="0">
            <a:spAutoFit/>
          </a:bodyPr>
          <a:lstStyle/>
          <a:p>
            <a:pPr algn="l" marL="0" indent="0" lvl="0">
              <a:lnSpc>
                <a:spcPts val="3359"/>
              </a:lnSpc>
              <a:spcBef>
                <a:spcPct val="0"/>
              </a:spcBef>
            </a:pPr>
            <a:r>
              <a:rPr lang="en-US" b="true" sz="2400" spc="316">
                <a:solidFill>
                  <a:srgbClr val="8AB934"/>
                </a:solidFill>
                <a:latin typeface="Montaser Arabic Bold"/>
                <a:ea typeface="Montaser Arabic Bold"/>
                <a:cs typeface="Montaser Arabic Bold"/>
                <a:sym typeface="Montaser Arabic Bold"/>
              </a:rPr>
              <a:t>Laundry Presentation</a:t>
            </a:r>
          </a:p>
        </p:txBody>
      </p:sp>
      <p:sp>
        <p:nvSpPr>
          <p:cNvPr name="TextBox 19" id="19"/>
          <p:cNvSpPr txBox="true"/>
          <p:nvPr/>
        </p:nvSpPr>
        <p:spPr>
          <a:xfrm rot="0">
            <a:off x="2271947" y="970598"/>
            <a:ext cx="1766005" cy="39624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Ultra-Bold"/>
                <a:ea typeface="Montaser Arabic Ultra-Bold"/>
                <a:cs typeface="Montaser Arabic Ultra-Bold"/>
                <a:sym typeface="Montaser Arabic Ultra-Bold"/>
              </a:rPr>
              <a:t>Laundry</a:t>
            </a:r>
          </a:p>
        </p:txBody>
      </p:sp>
      <p:sp>
        <p:nvSpPr>
          <p:cNvPr name="TextBox 20" id="20"/>
          <p:cNvSpPr txBox="true"/>
          <p:nvPr/>
        </p:nvSpPr>
        <p:spPr>
          <a:xfrm rot="0">
            <a:off x="1028700" y="970598"/>
            <a:ext cx="1583559" cy="39624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FFFFFF"/>
                </a:solidFill>
                <a:latin typeface="Montaser Arabic Ultra-Bold"/>
                <a:ea typeface="Montaser Arabic Ultra-Bold"/>
                <a:cs typeface="Montaser Arabic Ultra-Bold"/>
                <a:sym typeface="Montaser Arabic Ultra-Bold"/>
              </a:rPr>
              <a:t>FLAME</a:t>
            </a:r>
          </a:p>
        </p:txBody>
      </p:sp>
      <p:sp>
        <p:nvSpPr>
          <p:cNvPr name="TextBox 21" id="21"/>
          <p:cNvSpPr txBox="true"/>
          <p:nvPr/>
        </p:nvSpPr>
        <p:spPr>
          <a:xfrm rot="0">
            <a:off x="7400277" y="990600"/>
            <a:ext cx="1439205" cy="356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8AB934"/>
                </a:solidFill>
                <a:latin typeface="Montaser Arabic Light"/>
                <a:ea typeface="Montaser Arabic Light"/>
                <a:cs typeface="Montaser Arabic Light"/>
                <a:sym typeface="Montaser Arabic Light"/>
              </a:rPr>
              <a:t>Home</a:t>
            </a:r>
          </a:p>
        </p:txBody>
      </p:sp>
      <p:sp>
        <p:nvSpPr>
          <p:cNvPr name="TextBox 22" id="22"/>
          <p:cNvSpPr txBox="true"/>
          <p:nvPr/>
        </p:nvSpPr>
        <p:spPr>
          <a:xfrm rot="0">
            <a:off x="8839482" y="990600"/>
            <a:ext cx="2398737" cy="356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FFFFFF"/>
                </a:solidFill>
                <a:latin typeface="Montaser Arabic Light"/>
                <a:ea typeface="Montaser Arabic Light"/>
                <a:cs typeface="Montaser Arabic Light"/>
                <a:sym typeface="Montaser Arabic Light"/>
              </a:rPr>
              <a:t>Free Laundry</a:t>
            </a:r>
          </a:p>
        </p:txBody>
      </p:sp>
      <p:sp>
        <p:nvSpPr>
          <p:cNvPr name="TextBox 23" id="23"/>
          <p:cNvSpPr txBox="true"/>
          <p:nvPr/>
        </p:nvSpPr>
        <p:spPr>
          <a:xfrm rot="0">
            <a:off x="11238219" y="990600"/>
            <a:ext cx="1918879" cy="356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FFFFFF"/>
                </a:solidFill>
                <a:latin typeface="Montaser Arabic Light"/>
                <a:ea typeface="Montaser Arabic Light"/>
                <a:cs typeface="Montaser Arabic Light"/>
                <a:sym typeface="Montaser Arabic Light"/>
              </a:rPr>
              <a:t>Paid Laundry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62428" y="2306512"/>
            <a:ext cx="7083903" cy="4689174"/>
            <a:chOff x="0" y="0"/>
            <a:chExt cx="2001428" cy="1324841"/>
          </a:xfrm>
        </p:grpSpPr>
        <p:sp>
          <p:nvSpPr>
            <p:cNvPr name="Freeform 3" id="3"/>
            <p:cNvSpPr/>
            <p:nvPr/>
          </p:nvSpPr>
          <p:spPr>
            <a:xfrm flipH="false" flipV="false" rot="0">
              <a:off x="0" y="0"/>
              <a:ext cx="2001428" cy="1324841"/>
            </a:xfrm>
            <a:custGeom>
              <a:avLst/>
              <a:gdLst/>
              <a:ahLst/>
              <a:cxnLst/>
              <a:rect r="r" b="b" t="t" l="l"/>
              <a:pathLst>
                <a:path h="1324841" w="2001428">
                  <a:moveTo>
                    <a:pt x="38251" y="0"/>
                  </a:moveTo>
                  <a:lnTo>
                    <a:pt x="1963176" y="0"/>
                  </a:lnTo>
                  <a:cubicBezTo>
                    <a:pt x="1984302" y="0"/>
                    <a:pt x="2001428" y="17126"/>
                    <a:pt x="2001428" y="38251"/>
                  </a:cubicBezTo>
                  <a:lnTo>
                    <a:pt x="2001428" y="1286590"/>
                  </a:lnTo>
                  <a:cubicBezTo>
                    <a:pt x="2001428" y="1296734"/>
                    <a:pt x="1997398" y="1306464"/>
                    <a:pt x="1990224" y="1313637"/>
                  </a:cubicBezTo>
                  <a:cubicBezTo>
                    <a:pt x="1983051" y="1320811"/>
                    <a:pt x="1973321" y="1324841"/>
                    <a:pt x="1963176" y="1324841"/>
                  </a:cubicBezTo>
                  <a:lnTo>
                    <a:pt x="38251" y="1324841"/>
                  </a:lnTo>
                  <a:cubicBezTo>
                    <a:pt x="28106" y="1324841"/>
                    <a:pt x="18377" y="1320811"/>
                    <a:pt x="11203" y="1313637"/>
                  </a:cubicBezTo>
                  <a:cubicBezTo>
                    <a:pt x="4030" y="1306464"/>
                    <a:pt x="0" y="1296734"/>
                    <a:pt x="0" y="1286590"/>
                  </a:cubicBezTo>
                  <a:lnTo>
                    <a:pt x="0" y="38251"/>
                  </a:lnTo>
                  <a:cubicBezTo>
                    <a:pt x="0" y="28106"/>
                    <a:pt x="4030" y="18377"/>
                    <a:pt x="11203" y="11203"/>
                  </a:cubicBezTo>
                  <a:cubicBezTo>
                    <a:pt x="18377" y="4030"/>
                    <a:pt x="28106" y="0"/>
                    <a:pt x="38251" y="0"/>
                  </a:cubicBezTo>
                  <a:close/>
                </a:path>
              </a:pathLst>
            </a:custGeom>
            <a:solidFill>
              <a:srgbClr val="FFFFFF"/>
            </a:solidFill>
          </p:spPr>
        </p:sp>
        <p:sp>
          <p:nvSpPr>
            <p:cNvPr name="TextBox 4" id="4"/>
            <p:cNvSpPr txBox="true"/>
            <p:nvPr/>
          </p:nvSpPr>
          <p:spPr>
            <a:xfrm>
              <a:off x="0" y="-38100"/>
              <a:ext cx="2001428" cy="1362941"/>
            </a:xfrm>
            <a:prstGeom prst="rect">
              <a:avLst/>
            </a:prstGeom>
          </p:spPr>
          <p:txBody>
            <a:bodyPr anchor="ctr" rtlCol="false" tIns="47355" lIns="47355" bIns="47355" rIns="47355"/>
            <a:lstStyle/>
            <a:p>
              <a:pPr algn="ctr">
                <a:lnSpc>
                  <a:spcPts val="2940"/>
                </a:lnSpc>
              </a:pPr>
            </a:p>
          </p:txBody>
        </p:sp>
      </p:grpSp>
      <p:grpSp>
        <p:nvGrpSpPr>
          <p:cNvPr name="Group 5" id="5"/>
          <p:cNvGrpSpPr/>
          <p:nvPr/>
        </p:nvGrpSpPr>
        <p:grpSpPr>
          <a:xfrm rot="0">
            <a:off x="-1730172" y="5630730"/>
            <a:ext cx="8538605" cy="3627570"/>
            <a:chOff x="0" y="0"/>
            <a:chExt cx="2248851" cy="955409"/>
          </a:xfrm>
        </p:grpSpPr>
        <p:sp>
          <p:nvSpPr>
            <p:cNvPr name="Freeform 6" id="6"/>
            <p:cNvSpPr/>
            <p:nvPr/>
          </p:nvSpPr>
          <p:spPr>
            <a:xfrm flipH="false" flipV="false" rot="0">
              <a:off x="0" y="0"/>
              <a:ext cx="2248851" cy="955410"/>
            </a:xfrm>
            <a:custGeom>
              <a:avLst/>
              <a:gdLst/>
              <a:ahLst/>
              <a:cxnLst/>
              <a:rect r="r" b="b" t="t" l="l"/>
              <a:pathLst>
                <a:path h="955410" w="2248851">
                  <a:moveTo>
                    <a:pt x="30828" y="0"/>
                  </a:moveTo>
                  <a:lnTo>
                    <a:pt x="2218023" y="0"/>
                  </a:lnTo>
                  <a:cubicBezTo>
                    <a:pt x="2235049" y="0"/>
                    <a:pt x="2248851" y="13802"/>
                    <a:pt x="2248851" y="30828"/>
                  </a:cubicBezTo>
                  <a:lnTo>
                    <a:pt x="2248851" y="924582"/>
                  </a:lnTo>
                  <a:cubicBezTo>
                    <a:pt x="2248851" y="941607"/>
                    <a:pt x="2235049" y="955410"/>
                    <a:pt x="2218023" y="955410"/>
                  </a:cubicBezTo>
                  <a:lnTo>
                    <a:pt x="30828" y="955410"/>
                  </a:lnTo>
                  <a:cubicBezTo>
                    <a:pt x="13802" y="955410"/>
                    <a:pt x="0" y="941607"/>
                    <a:pt x="0" y="924582"/>
                  </a:cubicBezTo>
                  <a:lnTo>
                    <a:pt x="0" y="30828"/>
                  </a:lnTo>
                  <a:cubicBezTo>
                    <a:pt x="0" y="13802"/>
                    <a:pt x="13802" y="0"/>
                    <a:pt x="30828" y="0"/>
                  </a:cubicBezTo>
                  <a:close/>
                </a:path>
              </a:pathLst>
            </a:custGeom>
            <a:solidFill>
              <a:srgbClr val="8AB934"/>
            </a:solidFill>
            <a:ln cap="rnd">
              <a:noFill/>
              <a:prstDash val="solid"/>
              <a:round/>
            </a:ln>
          </p:spPr>
        </p:sp>
        <p:sp>
          <p:nvSpPr>
            <p:cNvPr name="TextBox 7" id="7"/>
            <p:cNvSpPr txBox="true"/>
            <p:nvPr/>
          </p:nvSpPr>
          <p:spPr>
            <a:xfrm>
              <a:off x="0" y="-38100"/>
              <a:ext cx="2248851" cy="993509"/>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290504" y="3362951"/>
            <a:ext cx="7930515" cy="5101590"/>
            <a:chOff x="0" y="0"/>
            <a:chExt cx="1318013" cy="847860"/>
          </a:xfrm>
        </p:grpSpPr>
        <p:sp>
          <p:nvSpPr>
            <p:cNvPr name="Freeform 9" id="9"/>
            <p:cNvSpPr/>
            <p:nvPr/>
          </p:nvSpPr>
          <p:spPr>
            <a:xfrm flipH="false" flipV="false" rot="0">
              <a:off x="0" y="0"/>
              <a:ext cx="1318013" cy="847860"/>
            </a:xfrm>
            <a:custGeom>
              <a:avLst/>
              <a:gdLst/>
              <a:ahLst/>
              <a:cxnLst/>
              <a:rect r="r" b="b" t="t" l="l"/>
              <a:pathLst>
                <a:path h="847860" w="1318013">
                  <a:moveTo>
                    <a:pt x="25382" y="0"/>
                  </a:moveTo>
                  <a:lnTo>
                    <a:pt x="1292632" y="0"/>
                  </a:lnTo>
                  <a:cubicBezTo>
                    <a:pt x="1306650" y="0"/>
                    <a:pt x="1318013" y="11364"/>
                    <a:pt x="1318013" y="25382"/>
                  </a:cubicBezTo>
                  <a:lnTo>
                    <a:pt x="1318013" y="822478"/>
                  </a:lnTo>
                  <a:cubicBezTo>
                    <a:pt x="1318013" y="829210"/>
                    <a:pt x="1315339" y="835665"/>
                    <a:pt x="1310579" y="840425"/>
                  </a:cubicBezTo>
                  <a:cubicBezTo>
                    <a:pt x="1305819" y="845185"/>
                    <a:pt x="1299363" y="847860"/>
                    <a:pt x="1292632" y="847860"/>
                  </a:cubicBezTo>
                  <a:lnTo>
                    <a:pt x="25382" y="847860"/>
                  </a:lnTo>
                  <a:cubicBezTo>
                    <a:pt x="18650" y="847860"/>
                    <a:pt x="12194" y="845185"/>
                    <a:pt x="7434" y="840425"/>
                  </a:cubicBezTo>
                  <a:cubicBezTo>
                    <a:pt x="2674" y="835665"/>
                    <a:pt x="0" y="829210"/>
                    <a:pt x="0" y="822478"/>
                  </a:cubicBezTo>
                  <a:lnTo>
                    <a:pt x="0" y="25382"/>
                  </a:lnTo>
                  <a:cubicBezTo>
                    <a:pt x="0" y="18650"/>
                    <a:pt x="2674" y="12194"/>
                    <a:pt x="7434" y="7434"/>
                  </a:cubicBezTo>
                  <a:cubicBezTo>
                    <a:pt x="12194" y="2674"/>
                    <a:pt x="18650" y="0"/>
                    <a:pt x="25382" y="0"/>
                  </a:cubicBezTo>
                  <a:close/>
                </a:path>
              </a:pathLst>
            </a:custGeom>
            <a:blipFill>
              <a:blip r:embed="rId2"/>
              <a:stretch>
                <a:fillRect l="0" t="-53634" r="0" b="-53634"/>
              </a:stretch>
            </a:blipFill>
          </p:spPr>
        </p:sp>
      </p:grpSp>
      <p:grpSp>
        <p:nvGrpSpPr>
          <p:cNvPr name="Group 10" id="10"/>
          <p:cNvGrpSpPr/>
          <p:nvPr/>
        </p:nvGrpSpPr>
        <p:grpSpPr>
          <a:xfrm rot="0">
            <a:off x="1438370" y="1723450"/>
            <a:ext cx="4237187" cy="1749295"/>
            <a:chOff x="0" y="0"/>
            <a:chExt cx="1115967" cy="460720"/>
          </a:xfrm>
        </p:grpSpPr>
        <p:sp>
          <p:nvSpPr>
            <p:cNvPr name="Freeform 11" id="11"/>
            <p:cNvSpPr/>
            <p:nvPr/>
          </p:nvSpPr>
          <p:spPr>
            <a:xfrm flipH="false" flipV="false" rot="0">
              <a:off x="0" y="0"/>
              <a:ext cx="1115967" cy="460720"/>
            </a:xfrm>
            <a:custGeom>
              <a:avLst/>
              <a:gdLst/>
              <a:ahLst/>
              <a:cxnLst/>
              <a:rect r="r" b="b" t="t" l="l"/>
              <a:pathLst>
                <a:path h="460720" w="1115967">
                  <a:moveTo>
                    <a:pt x="62123" y="0"/>
                  </a:moveTo>
                  <a:lnTo>
                    <a:pt x="1053844" y="0"/>
                  </a:lnTo>
                  <a:cubicBezTo>
                    <a:pt x="1070320" y="0"/>
                    <a:pt x="1086121" y="6545"/>
                    <a:pt x="1097772" y="18195"/>
                  </a:cubicBezTo>
                  <a:cubicBezTo>
                    <a:pt x="1109422" y="29846"/>
                    <a:pt x="1115967" y="45647"/>
                    <a:pt x="1115967" y="62123"/>
                  </a:cubicBezTo>
                  <a:lnTo>
                    <a:pt x="1115967" y="398597"/>
                  </a:lnTo>
                  <a:cubicBezTo>
                    <a:pt x="1115967" y="415073"/>
                    <a:pt x="1109422" y="430874"/>
                    <a:pt x="1097772" y="442524"/>
                  </a:cubicBezTo>
                  <a:cubicBezTo>
                    <a:pt x="1086121" y="454175"/>
                    <a:pt x="1070320" y="460720"/>
                    <a:pt x="1053844" y="460720"/>
                  </a:cubicBezTo>
                  <a:lnTo>
                    <a:pt x="62123" y="460720"/>
                  </a:lnTo>
                  <a:cubicBezTo>
                    <a:pt x="45647" y="460720"/>
                    <a:pt x="29846" y="454175"/>
                    <a:pt x="18195" y="442524"/>
                  </a:cubicBezTo>
                  <a:cubicBezTo>
                    <a:pt x="6545" y="430874"/>
                    <a:pt x="0" y="415073"/>
                    <a:pt x="0" y="398597"/>
                  </a:cubicBezTo>
                  <a:lnTo>
                    <a:pt x="0" y="62123"/>
                  </a:lnTo>
                  <a:cubicBezTo>
                    <a:pt x="0" y="45647"/>
                    <a:pt x="6545" y="29846"/>
                    <a:pt x="18195" y="18195"/>
                  </a:cubicBezTo>
                  <a:cubicBezTo>
                    <a:pt x="29846" y="6545"/>
                    <a:pt x="45647" y="0"/>
                    <a:pt x="62123" y="0"/>
                  </a:cubicBezTo>
                  <a:close/>
                </a:path>
              </a:pathLst>
            </a:custGeom>
            <a:solidFill>
              <a:srgbClr val="253D5E"/>
            </a:solidFill>
            <a:ln cap="rnd">
              <a:noFill/>
              <a:prstDash val="solid"/>
              <a:round/>
            </a:ln>
          </p:spPr>
        </p:sp>
        <p:sp>
          <p:nvSpPr>
            <p:cNvPr name="TextBox 12" id="12"/>
            <p:cNvSpPr txBox="true"/>
            <p:nvPr/>
          </p:nvSpPr>
          <p:spPr>
            <a:xfrm>
              <a:off x="0" y="-38100"/>
              <a:ext cx="1115967" cy="498820"/>
            </a:xfrm>
            <a:prstGeom prst="rect">
              <a:avLst/>
            </a:prstGeom>
          </p:spPr>
          <p:txBody>
            <a:bodyPr anchor="ctr" rtlCol="false" tIns="50800" lIns="50800" bIns="50800" rIns="50800"/>
            <a:lstStyle/>
            <a:p>
              <a:pPr algn="ctr">
                <a:lnSpc>
                  <a:spcPts val="2940"/>
                </a:lnSpc>
              </a:pPr>
            </a:p>
          </p:txBody>
        </p:sp>
      </p:grpSp>
      <p:sp>
        <p:nvSpPr>
          <p:cNvPr name="Freeform 13" id="13"/>
          <p:cNvSpPr/>
          <p:nvPr/>
        </p:nvSpPr>
        <p:spPr>
          <a:xfrm flipH="false" flipV="false" rot="0">
            <a:off x="16836628" y="1018699"/>
            <a:ext cx="422672" cy="338138"/>
          </a:xfrm>
          <a:custGeom>
            <a:avLst/>
            <a:gdLst/>
            <a:ahLst/>
            <a:cxnLst/>
            <a:rect r="r" b="b" t="t" l="l"/>
            <a:pathLst>
              <a:path h="338138" w="422672">
                <a:moveTo>
                  <a:pt x="0" y="0"/>
                </a:moveTo>
                <a:lnTo>
                  <a:pt x="422672" y="0"/>
                </a:lnTo>
                <a:lnTo>
                  <a:pt x="422672" y="338137"/>
                </a:lnTo>
                <a:lnTo>
                  <a:pt x="0" y="3381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8474616" y="2838445"/>
            <a:ext cx="8784684" cy="6884996"/>
          </a:xfrm>
          <a:custGeom>
            <a:avLst/>
            <a:gdLst/>
            <a:ahLst/>
            <a:cxnLst/>
            <a:rect r="r" b="b" t="t" l="l"/>
            <a:pathLst>
              <a:path h="6884996" w="8784684">
                <a:moveTo>
                  <a:pt x="0" y="0"/>
                </a:moveTo>
                <a:lnTo>
                  <a:pt x="8784684" y="0"/>
                </a:lnTo>
                <a:lnTo>
                  <a:pt x="8784684" y="6884996"/>
                </a:lnTo>
                <a:lnTo>
                  <a:pt x="0" y="6884996"/>
                </a:lnTo>
                <a:lnTo>
                  <a:pt x="0" y="0"/>
                </a:lnTo>
                <a:close/>
              </a:path>
            </a:pathLst>
          </a:custGeom>
          <a:blipFill>
            <a:blip r:embed="rId5"/>
            <a:stretch>
              <a:fillRect l="0" t="0" r="0" b="0"/>
            </a:stretch>
          </a:blipFill>
        </p:spPr>
      </p:sp>
      <p:sp>
        <p:nvSpPr>
          <p:cNvPr name="TextBox 15" id="15"/>
          <p:cNvSpPr txBox="true"/>
          <p:nvPr/>
        </p:nvSpPr>
        <p:spPr>
          <a:xfrm rot="0">
            <a:off x="8332006" y="1966082"/>
            <a:ext cx="9810696" cy="754761"/>
          </a:xfrm>
          <a:prstGeom prst="rect">
            <a:avLst/>
          </a:prstGeom>
        </p:spPr>
        <p:txBody>
          <a:bodyPr anchor="t" rtlCol="false" tIns="0" lIns="0" bIns="0" rIns="0">
            <a:spAutoFit/>
          </a:bodyPr>
          <a:lstStyle/>
          <a:p>
            <a:pPr algn="ctr" marL="0" indent="0" lvl="0">
              <a:lnSpc>
                <a:spcPts val="6192"/>
              </a:lnSpc>
            </a:pPr>
            <a:r>
              <a:rPr lang="en-US" b="true" sz="4800">
                <a:solidFill>
                  <a:srgbClr val="253D5E"/>
                </a:solidFill>
                <a:latin typeface="Montaser Arabic Ultra-Bold"/>
                <a:ea typeface="Montaser Arabic Ultra-Bold"/>
                <a:cs typeface="Montaser Arabic Ultra-Bold"/>
                <a:sym typeface="Montaser Arabic Ultra-Bold"/>
              </a:rPr>
              <a:t>Meeting Demand for Washing </a:t>
            </a:r>
          </a:p>
        </p:txBody>
      </p:sp>
      <p:sp>
        <p:nvSpPr>
          <p:cNvPr name="TextBox 16" id="16"/>
          <p:cNvSpPr txBox="true"/>
          <p:nvPr/>
        </p:nvSpPr>
        <p:spPr>
          <a:xfrm rot="0">
            <a:off x="1727338" y="2300600"/>
            <a:ext cx="3894831" cy="537846"/>
          </a:xfrm>
          <a:prstGeom prst="rect">
            <a:avLst/>
          </a:prstGeom>
        </p:spPr>
        <p:txBody>
          <a:bodyPr anchor="t" rtlCol="false" tIns="0" lIns="0" bIns="0" rIns="0">
            <a:spAutoFit/>
          </a:bodyPr>
          <a:lstStyle/>
          <a:p>
            <a:pPr algn="ctr" marL="0" indent="0" lvl="0">
              <a:lnSpc>
                <a:spcPts val="4479"/>
              </a:lnSpc>
              <a:spcBef>
                <a:spcPct val="0"/>
              </a:spcBef>
            </a:pPr>
            <a:r>
              <a:rPr lang="en-US" b="true" sz="3199">
                <a:solidFill>
                  <a:srgbClr val="8AB934"/>
                </a:solidFill>
                <a:latin typeface="Montaser Arabic Bold"/>
                <a:ea typeface="Montaser Arabic Bold"/>
                <a:cs typeface="Montaser Arabic Bold"/>
                <a:sym typeface="Montaser Arabic Bold"/>
              </a:rPr>
              <a:t>Meeting Demand</a:t>
            </a:r>
          </a:p>
        </p:txBody>
      </p:sp>
      <p:grpSp>
        <p:nvGrpSpPr>
          <p:cNvPr name="Group 17" id="17"/>
          <p:cNvGrpSpPr/>
          <p:nvPr/>
        </p:nvGrpSpPr>
        <p:grpSpPr>
          <a:xfrm rot="0">
            <a:off x="1028700" y="1008698"/>
            <a:ext cx="3020861" cy="358140"/>
            <a:chOff x="0" y="0"/>
            <a:chExt cx="4027815" cy="477520"/>
          </a:xfrm>
        </p:grpSpPr>
        <p:sp>
          <p:nvSpPr>
            <p:cNvPr name="TextBox 18" id="18"/>
            <p:cNvSpPr txBox="true"/>
            <p:nvPr/>
          </p:nvSpPr>
          <p:spPr>
            <a:xfrm rot="0">
              <a:off x="1673142" y="-38100"/>
              <a:ext cx="2354673"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Ultra-Bold"/>
                  <a:ea typeface="Montaser Arabic Ultra-Bold"/>
                  <a:cs typeface="Montaser Arabic Ultra-Bold"/>
                  <a:sym typeface="Montaser Arabic Ultra-Bold"/>
                </a:rPr>
                <a:t>Laundry</a:t>
              </a:r>
            </a:p>
          </p:txBody>
        </p:sp>
        <p:sp>
          <p:nvSpPr>
            <p:cNvPr name="TextBox 19" id="19"/>
            <p:cNvSpPr txBox="true"/>
            <p:nvPr/>
          </p:nvSpPr>
          <p:spPr>
            <a:xfrm rot="0">
              <a:off x="0" y="-38100"/>
              <a:ext cx="2111412"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53D5E"/>
                  </a:solidFill>
                  <a:latin typeface="Montaser Arabic Ultra-Bold"/>
                  <a:ea typeface="Montaser Arabic Ultra-Bold"/>
                  <a:cs typeface="Montaser Arabic Ultra-Bold"/>
                  <a:sym typeface="Montaser Arabic Ultra-Bold"/>
                </a:rPr>
                <a:t>FLAME</a:t>
              </a:r>
            </a:p>
          </p:txBody>
        </p:sp>
      </p:grpSp>
      <p:grpSp>
        <p:nvGrpSpPr>
          <p:cNvPr name="Group 20" id="20"/>
          <p:cNvGrpSpPr/>
          <p:nvPr/>
        </p:nvGrpSpPr>
        <p:grpSpPr>
          <a:xfrm rot="0">
            <a:off x="8332006" y="690562"/>
            <a:ext cx="5756821" cy="318135"/>
            <a:chOff x="0" y="0"/>
            <a:chExt cx="7675761" cy="424180"/>
          </a:xfrm>
        </p:grpSpPr>
        <p:sp>
          <p:nvSpPr>
            <p:cNvPr name="TextBox 21" id="21"/>
            <p:cNvSpPr txBox="true"/>
            <p:nvPr/>
          </p:nvSpPr>
          <p:spPr>
            <a:xfrm rot="0">
              <a:off x="0" y="-38100"/>
              <a:ext cx="1918940" cy="462280"/>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000000"/>
                  </a:solidFill>
                  <a:latin typeface="Montaser Arabic Light"/>
                  <a:ea typeface="Montaser Arabic Light"/>
                  <a:cs typeface="Montaser Arabic Light"/>
                  <a:sym typeface="Montaser Arabic Light"/>
                </a:rPr>
                <a:t>Home</a:t>
              </a:r>
            </a:p>
          </p:txBody>
        </p:sp>
        <p:sp>
          <p:nvSpPr>
            <p:cNvPr name="TextBox 22" id="22"/>
            <p:cNvSpPr txBox="true"/>
            <p:nvPr/>
          </p:nvSpPr>
          <p:spPr>
            <a:xfrm rot="0">
              <a:off x="1918940" y="-38100"/>
              <a:ext cx="3198316" cy="462280"/>
            </a:xfrm>
            <a:prstGeom prst="rect">
              <a:avLst/>
            </a:prstGeom>
          </p:spPr>
          <p:txBody>
            <a:bodyPr anchor="t" rtlCol="false" tIns="0" lIns="0" bIns="0" rIns="0">
              <a:spAutoFit/>
            </a:bodyPr>
            <a:lstStyle/>
            <a:p>
              <a:pPr algn="ctr" marL="0" indent="0" lvl="0">
                <a:lnSpc>
                  <a:spcPts val="2940"/>
                </a:lnSpc>
                <a:spcBef>
                  <a:spcPct val="0"/>
                </a:spcBef>
              </a:pPr>
              <a:r>
                <a:rPr lang="en-US" b="true" sz="2100">
                  <a:solidFill>
                    <a:srgbClr val="000000"/>
                  </a:solidFill>
                  <a:latin typeface="Montaser Arabic Bold"/>
                  <a:ea typeface="Montaser Arabic Bold"/>
                  <a:cs typeface="Montaser Arabic Bold"/>
                  <a:sym typeface="Montaser Arabic Bold"/>
                </a:rPr>
                <a:t>Free Laundry</a:t>
              </a:r>
            </a:p>
          </p:txBody>
        </p:sp>
        <p:sp>
          <p:nvSpPr>
            <p:cNvPr name="TextBox 23" id="23"/>
            <p:cNvSpPr txBox="true"/>
            <p:nvPr/>
          </p:nvSpPr>
          <p:spPr>
            <a:xfrm rot="0">
              <a:off x="5117256" y="-38100"/>
              <a:ext cx="2558505" cy="462280"/>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000000"/>
                  </a:solidFill>
                  <a:latin typeface="Montaser Arabic Light"/>
                  <a:ea typeface="Montaser Arabic Light"/>
                  <a:cs typeface="Montaser Arabic Light"/>
                  <a:sym typeface="Montaser Arabic Light"/>
                </a:rPr>
                <a:t>Paid Laundry</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799136" y="1575557"/>
            <a:ext cx="8895554" cy="1535811"/>
          </a:xfrm>
          <a:prstGeom prst="rect">
            <a:avLst/>
          </a:prstGeom>
        </p:spPr>
        <p:txBody>
          <a:bodyPr anchor="t" rtlCol="false" tIns="0" lIns="0" bIns="0" rIns="0">
            <a:spAutoFit/>
          </a:bodyPr>
          <a:lstStyle/>
          <a:p>
            <a:pPr algn="ctr">
              <a:lnSpc>
                <a:spcPts val="6192"/>
              </a:lnSpc>
            </a:pPr>
            <a:r>
              <a:rPr lang="en-US" sz="4800" b="true">
                <a:solidFill>
                  <a:srgbClr val="253D5E"/>
                </a:solidFill>
                <a:latin typeface="Montaser Arabic Ultra-Bold"/>
                <a:ea typeface="Montaser Arabic Ultra-Bold"/>
                <a:cs typeface="Montaser Arabic Ultra-Bold"/>
                <a:sym typeface="Montaser Arabic Ultra-Bold"/>
              </a:rPr>
              <a:t>Meeting Demand for </a:t>
            </a:r>
          </a:p>
          <a:p>
            <a:pPr algn="ctr" marL="0" indent="0" lvl="0">
              <a:lnSpc>
                <a:spcPts val="6192"/>
              </a:lnSpc>
            </a:pPr>
            <a:r>
              <a:rPr lang="en-US" b="true" sz="4800">
                <a:solidFill>
                  <a:srgbClr val="253D5E"/>
                </a:solidFill>
                <a:latin typeface="Montaser Arabic Ultra-Bold"/>
                <a:ea typeface="Montaser Arabic Ultra-Bold"/>
                <a:cs typeface="Montaser Arabic Ultra-Bold"/>
                <a:sym typeface="Montaser Arabic Ultra-Bold"/>
              </a:rPr>
              <a:t>Ironing &amp; Sorting</a:t>
            </a:r>
          </a:p>
        </p:txBody>
      </p:sp>
      <p:grpSp>
        <p:nvGrpSpPr>
          <p:cNvPr name="Group 3" id="3"/>
          <p:cNvGrpSpPr/>
          <p:nvPr/>
        </p:nvGrpSpPr>
        <p:grpSpPr>
          <a:xfrm rot="0">
            <a:off x="-2338990" y="5630730"/>
            <a:ext cx="8538605" cy="3627570"/>
            <a:chOff x="0" y="0"/>
            <a:chExt cx="2248851" cy="955409"/>
          </a:xfrm>
        </p:grpSpPr>
        <p:sp>
          <p:nvSpPr>
            <p:cNvPr name="Freeform 4" id="4"/>
            <p:cNvSpPr/>
            <p:nvPr/>
          </p:nvSpPr>
          <p:spPr>
            <a:xfrm flipH="false" flipV="false" rot="0">
              <a:off x="0" y="0"/>
              <a:ext cx="2248851" cy="955410"/>
            </a:xfrm>
            <a:custGeom>
              <a:avLst/>
              <a:gdLst/>
              <a:ahLst/>
              <a:cxnLst/>
              <a:rect r="r" b="b" t="t" l="l"/>
              <a:pathLst>
                <a:path h="955410" w="2248851">
                  <a:moveTo>
                    <a:pt x="30828" y="0"/>
                  </a:moveTo>
                  <a:lnTo>
                    <a:pt x="2218023" y="0"/>
                  </a:lnTo>
                  <a:cubicBezTo>
                    <a:pt x="2235049" y="0"/>
                    <a:pt x="2248851" y="13802"/>
                    <a:pt x="2248851" y="30828"/>
                  </a:cubicBezTo>
                  <a:lnTo>
                    <a:pt x="2248851" y="924582"/>
                  </a:lnTo>
                  <a:cubicBezTo>
                    <a:pt x="2248851" y="941607"/>
                    <a:pt x="2235049" y="955410"/>
                    <a:pt x="2218023" y="955410"/>
                  </a:cubicBezTo>
                  <a:lnTo>
                    <a:pt x="30828" y="955410"/>
                  </a:lnTo>
                  <a:cubicBezTo>
                    <a:pt x="13802" y="955410"/>
                    <a:pt x="0" y="941607"/>
                    <a:pt x="0" y="924582"/>
                  </a:cubicBezTo>
                  <a:lnTo>
                    <a:pt x="0" y="30828"/>
                  </a:lnTo>
                  <a:cubicBezTo>
                    <a:pt x="0" y="13802"/>
                    <a:pt x="13802" y="0"/>
                    <a:pt x="30828" y="0"/>
                  </a:cubicBezTo>
                  <a:close/>
                </a:path>
              </a:pathLst>
            </a:custGeom>
            <a:solidFill>
              <a:srgbClr val="8AB934"/>
            </a:solidFill>
            <a:ln cap="rnd">
              <a:noFill/>
              <a:prstDash val="solid"/>
              <a:round/>
            </a:ln>
          </p:spPr>
        </p:sp>
        <p:sp>
          <p:nvSpPr>
            <p:cNvPr name="TextBox 5" id="5"/>
            <p:cNvSpPr txBox="true"/>
            <p:nvPr/>
          </p:nvSpPr>
          <p:spPr>
            <a:xfrm>
              <a:off x="0" y="-38100"/>
              <a:ext cx="2248851" cy="993509"/>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1962428" y="2306512"/>
            <a:ext cx="7083903" cy="4689174"/>
            <a:chOff x="0" y="0"/>
            <a:chExt cx="2001428" cy="1324841"/>
          </a:xfrm>
        </p:grpSpPr>
        <p:sp>
          <p:nvSpPr>
            <p:cNvPr name="Freeform 7" id="7"/>
            <p:cNvSpPr/>
            <p:nvPr/>
          </p:nvSpPr>
          <p:spPr>
            <a:xfrm flipH="false" flipV="false" rot="0">
              <a:off x="0" y="0"/>
              <a:ext cx="2001428" cy="1324841"/>
            </a:xfrm>
            <a:custGeom>
              <a:avLst/>
              <a:gdLst/>
              <a:ahLst/>
              <a:cxnLst/>
              <a:rect r="r" b="b" t="t" l="l"/>
              <a:pathLst>
                <a:path h="1324841" w="2001428">
                  <a:moveTo>
                    <a:pt x="38251" y="0"/>
                  </a:moveTo>
                  <a:lnTo>
                    <a:pt x="1963176" y="0"/>
                  </a:lnTo>
                  <a:cubicBezTo>
                    <a:pt x="1984302" y="0"/>
                    <a:pt x="2001428" y="17126"/>
                    <a:pt x="2001428" y="38251"/>
                  </a:cubicBezTo>
                  <a:lnTo>
                    <a:pt x="2001428" y="1286590"/>
                  </a:lnTo>
                  <a:cubicBezTo>
                    <a:pt x="2001428" y="1296734"/>
                    <a:pt x="1997398" y="1306464"/>
                    <a:pt x="1990224" y="1313637"/>
                  </a:cubicBezTo>
                  <a:cubicBezTo>
                    <a:pt x="1983051" y="1320811"/>
                    <a:pt x="1973321" y="1324841"/>
                    <a:pt x="1963176" y="1324841"/>
                  </a:cubicBezTo>
                  <a:lnTo>
                    <a:pt x="38251" y="1324841"/>
                  </a:lnTo>
                  <a:cubicBezTo>
                    <a:pt x="28106" y="1324841"/>
                    <a:pt x="18377" y="1320811"/>
                    <a:pt x="11203" y="1313637"/>
                  </a:cubicBezTo>
                  <a:cubicBezTo>
                    <a:pt x="4030" y="1306464"/>
                    <a:pt x="0" y="1296734"/>
                    <a:pt x="0" y="1286590"/>
                  </a:cubicBezTo>
                  <a:lnTo>
                    <a:pt x="0" y="38251"/>
                  </a:lnTo>
                  <a:cubicBezTo>
                    <a:pt x="0" y="28106"/>
                    <a:pt x="4030" y="18377"/>
                    <a:pt x="11203" y="11203"/>
                  </a:cubicBezTo>
                  <a:cubicBezTo>
                    <a:pt x="18377" y="4030"/>
                    <a:pt x="28106" y="0"/>
                    <a:pt x="38251" y="0"/>
                  </a:cubicBezTo>
                  <a:close/>
                </a:path>
              </a:pathLst>
            </a:custGeom>
            <a:solidFill>
              <a:srgbClr val="FFFFFF"/>
            </a:solidFill>
          </p:spPr>
        </p:sp>
        <p:sp>
          <p:nvSpPr>
            <p:cNvPr name="TextBox 8" id="8"/>
            <p:cNvSpPr txBox="true"/>
            <p:nvPr/>
          </p:nvSpPr>
          <p:spPr>
            <a:xfrm>
              <a:off x="0" y="-38100"/>
              <a:ext cx="2001428" cy="1362941"/>
            </a:xfrm>
            <a:prstGeom prst="rect">
              <a:avLst/>
            </a:prstGeom>
          </p:spPr>
          <p:txBody>
            <a:bodyPr anchor="ctr" rtlCol="false" tIns="47355" lIns="47355" bIns="47355" rIns="47355"/>
            <a:lstStyle/>
            <a:p>
              <a:pPr algn="ctr">
                <a:lnSpc>
                  <a:spcPts val="2940"/>
                </a:lnSpc>
              </a:pPr>
            </a:p>
          </p:txBody>
        </p:sp>
      </p:grpSp>
      <p:grpSp>
        <p:nvGrpSpPr>
          <p:cNvPr name="Group 9" id="9"/>
          <p:cNvGrpSpPr/>
          <p:nvPr/>
        </p:nvGrpSpPr>
        <p:grpSpPr>
          <a:xfrm rot="0">
            <a:off x="0" y="3353426"/>
            <a:ext cx="8150374" cy="5243022"/>
            <a:chOff x="0" y="0"/>
            <a:chExt cx="1318013" cy="847860"/>
          </a:xfrm>
        </p:grpSpPr>
        <p:sp>
          <p:nvSpPr>
            <p:cNvPr name="Freeform 10" id="10"/>
            <p:cNvSpPr/>
            <p:nvPr/>
          </p:nvSpPr>
          <p:spPr>
            <a:xfrm flipH="false" flipV="false" rot="0">
              <a:off x="0" y="0"/>
              <a:ext cx="1318013" cy="847860"/>
            </a:xfrm>
            <a:custGeom>
              <a:avLst/>
              <a:gdLst/>
              <a:ahLst/>
              <a:cxnLst/>
              <a:rect r="r" b="b" t="t" l="l"/>
              <a:pathLst>
                <a:path h="847860" w="1318013">
                  <a:moveTo>
                    <a:pt x="24697" y="0"/>
                  </a:moveTo>
                  <a:lnTo>
                    <a:pt x="1293316" y="0"/>
                  </a:lnTo>
                  <a:cubicBezTo>
                    <a:pt x="1306956" y="0"/>
                    <a:pt x="1318013" y="11057"/>
                    <a:pt x="1318013" y="24697"/>
                  </a:cubicBezTo>
                  <a:lnTo>
                    <a:pt x="1318013" y="823163"/>
                  </a:lnTo>
                  <a:cubicBezTo>
                    <a:pt x="1318013" y="836802"/>
                    <a:pt x="1306956" y="847860"/>
                    <a:pt x="1293316" y="847860"/>
                  </a:cubicBezTo>
                  <a:lnTo>
                    <a:pt x="24697" y="847860"/>
                  </a:lnTo>
                  <a:cubicBezTo>
                    <a:pt x="11057" y="847860"/>
                    <a:pt x="0" y="836802"/>
                    <a:pt x="0" y="823163"/>
                  </a:cubicBezTo>
                  <a:lnTo>
                    <a:pt x="0" y="24697"/>
                  </a:lnTo>
                  <a:cubicBezTo>
                    <a:pt x="0" y="11057"/>
                    <a:pt x="11057" y="0"/>
                    <a:pt x="24697" y="0"/>
                  </a:cubicBezTo>
                  <a:close/>
                </a:path>
              </a:pathLst>
            </a:custGeom>
            <a:blipFill>
              <a:blip r:embed="rId2"/>
              <a:stretch>
                <a:fillRect l="0" t="-5802" r="0" b="-27303"/>
              </a:stretch>
            </a:blipFill>
          </p:spPr>
        </p:sp>
      </p:grpSp>
      <p:grpSp>
        <p:nvGrpSpPr>
          <p:cNvPr name="Group 11" id="11"/>
          <p:cNvGrpSpPr/>
          <p:nvPr/>
        </p:nvGrpSpPr>
        <p:grpSpPr>
          <a:xfrm rot="0">
            <a:off x="1962428" y="1844479"/>
            <a:ext cx="4237187" cy="1749295"/>
            <a:chOff x="0" y="0"/>
            <a:chExt cx="1115967" cy="460720"/>
          </a:xfrm>
        </p:grpSpPr>
        <p:sp>
          <p:nvSpPr>
            <p:cNvPr name="Freeform 12" id="12"/>
            <p:cNvSpPr/>
            <p:nvPr/>
          </p:nvSpPr>
          <p:spPr>
            <a:xfrm flipH="false" flipV="false" rot="0">
              <a:off x="0" y="0"/>
              <a:ext cx="1115967" cy="460720"/>
            </a:xfrm>
            <a:custGeom>
              <a:avLst/>
              <a:gdLst/>
              <a:ahLst/>
              <a:cxnLst/>
              <a:rect r="r" b="b" t="t" l="l"/>
              <a:pathLst>
                <a:path h="460720" w="1115967">
                  <a:moveTo>
                    <a:pt x="62123" y="0"/>
                  </a:moveTo>
                  <a:lnTo>
                    <a:pt x="1053844" y="0"/>
                  </a:lnTo>
                  <a:cubicBezTo>
                    <a:pt x="1070320" y="0"/>
                    <a:pt x="1086121" y="6545"/>
                    <a:pt x="1097772" y="18195"/>
                  </a:cubicBezTo>
                  <a:cubicBezTo>
                    <a:pt x="1109422" y="29846"/>
                    <a:pt x="1115967" y="45647"/>
                    <a:pt x="1115967" y="62123"/>
                  </a:cubicBezTo>
                  <a:lnTo>
                    <a:pt x="1115967" y="398597"/>
                  </a:lnTo>
                  <a:cubicBezTo>
                    <a:pt x="1115967" y="415073"/>
                    <a:pt x="1109422" y="430874"/>
                    <a:pt x="1097772" y="442524"/>
                  </a:cubicBezTo>
                  <a:cubicBezTo>
                    <a:pt x="1086121" y="454175"/>
                    <a:pt x="1070320" y="460720"/>
                    <a:pt x="1053844" y="460720"/>
                  </a:cubicBezTo>
                  <a:lnTo>
                    <a:pt x="62123" y="460720"/>
                  </a:lnTo>
                  <a:cubicBezTo>
                    <a:pt x="45647" y="460720"/>
                    <a:pt x="29846" y="454175"/>
                    <a:pt x="18195" y="442524"/>
                  </a:cubicBezTo>
                  <a:cubicBezTo>
                    <a:pt x="6545" y="430874"/>
                    <a:pt x="0" y="415073"/>
                    <a:pt x="0" y="398597"/>
                  </a:cubicBezTo>
                  <a:lnTo>
                    <a:pt x="0" y="62123"/>
                  </a:lnTo>
                  <a:cubicBezTo>
                    <a:pt x="0" y="45647"/>
                    <a:pt x="6545" y="29846"/>
                    <a:pt x="18195" y="18195"/>
                  </a:cubicBezTo>
                  <a:cubicBezTo>
                    <a:pt x="29846" y="6545"/>
                    <a:pt x="45647" y="0"/>
                    <a:pt x="62123" y="0"/>
                  </a:cubicBezTo>
                  <a:close/>
                </a:path>
              </a:pathLst>
            </a:custGeom>
            <a:solidFill>
              <a:srgbClr val="253D5E"/>
            </a:solidFill>
            <a:ln cap="rnd">
              <a:noFill/>
              <a:prstDash val="solid"/>
              <a:round/>
            </a:ln>
          </p:spPr>
        </p:sp>
        <p:sp>
          <p:nvSpPr>
            <p:cNvPr name="TextBox 13" id="13"/>
            <p:cNvSpPr txBox="true"/>
            <p:nvPr/>
          </p:nvSpPr>
          <p:spPr>
            <a:xfrm>
              <a:off x="0" y="-38100"/>
              <a:ext cx="1115967" cy="498820"/>
            </a:xfrm>
            <a:prstGeom prst="rect">
              <a:avLst/>
            </a:prstGeom>
          </p:spPr>
          <p:txBody>
            <a:bodyPr anchor="ctr" rtlCol="false" tIns="50800" lIns="50800" bIns="50800" rIns="50800"/>
            <a:lstStyle/>
            <a:p>
              <a:pPr algn="ctr">
                <a:lnSpc>
                  <a:spcPts val="2940"/>
                </a:lnSpc>
              </a:pPr>
            </a:p>
          </p:txBody>
        </p:sp>
      </p:grpSp>
      <p:sp>
        <p:nvSpPr>
          <p:cNvPr name="Freeform 14" id="14"/>
          <p:cNvSpPr/>
          <p:nvPr/>
        </p:nvSpPr>
        <p:spPr>
          <a:xfrm flipH="false" flipV="false" rot="0">
            <a:off x="16836628" y="1018699"/>
            <a:ext cx="422672" cy="338138"/>
          </a:xfrm>
          <a:custGeom>
            <a:avLst/>
            <a:gdLst/>
            <a:ahLst/>
            <a:cxnLst/>
            <a:rect r="r" b="b" t="t" l="l"/>
            <a:pathLst>
              <a:path h="338138" w="422672">
                <a:moveTo>
                  <a:pt x="0" y="0"/>
                </a:moveTo>
                <a:lnTo>
                  <a:pt x="422672" y="0"/>
                </a:lnTo>
                <a:lnTo>
                  <a:pt x="422672" y="338137"/>
                </a:lnTo>
                <a:lnTo>
                  <a:pt x="0" y="3381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8799136" y="3197708"/>
            <a:ext cx="8895554" cy="6571591"/>
          </a:xfrm>
          <a:custGeom>
            <a:avLst/>
            <a:gdLst/>
            <a:ahLst/>
            <a:cxnLst/>
            <a:rect r="r" b="b" t="t" l="l"/>
            <a:pathLst>
              <a:path h="6571591" w="8895554">
                <a:moveTo>
                  <a:pt x="0" y="0"/>
                </a:moveTo>
                <a:lnTo>
                  <a:pt x="8895554" y="0"/>
                </a:lnTo>
                <a:lnTo>
                  <a:pt x="8895554" y="6571590"/>
                </a:lnTo>
                <a:lnTo>
                  <a:pt x="0" y="6571590"/>
                </a:lnTo>
                <a:lnTo>
                  <a:pt x="0" y="0"/>
                </a:lnTo>
                <a:close/>
              </a:path>
            </a:pathLst>
          </a:custGeom>
          <a:blipFill>
            <a:blip r:embed="rId5"/>
            <a:stretch>
              <a:fillRect l="0" t="0" r="0" b="0"/>
            </a:stretch>
          </a:blipFill>
        </p:spPr>
      </p:sp>
      <p:sp>
        <p:nvSpPr>
          <p:cNvPr name="TextBox 16" id="16"/>
          <p:cNvSpPr txBox="true"/>
          <p:nvPr/>
        </p:nvSpPr>
        <p:spPr>
          <a:xfrm rot="0">
            <a:off x="2133606" y="2421629"/>
            <a:ext cx="3894831" cy="537846"/>
          </a:xfrm>
          <a:prstGeom prst="rect">
            <a:avLst/>
          </a:prstGeom>
        </p:spPr>
        <p:txBody>
          <a:bodyPr anchor="t" rtlCol="false" tIns="0" lIns="0" bIns="0" rIns="0">
            <a:spAutoFit/>
          </a:bodyPr>
          <a:lstStyle/>
          <a:p>
            <a:pPr algn="ctr" marL="0" indent="0" lvl="0">
              <a:lnSpc>
                <a:spcPts val="4479"/>
              </a:lnSpc>
              <a:spcBef>
                <a:spcPct val="0"/>
              </a:spcBef>
            </a:pPr>
            <a:r>
              <a:rPr lang="en-US" b="true" sz="3199">
                <a:solidFill>
                  <a:srgbClr val="8AB934"/>
                </a:solidFill>
                <a:latin typeface="Montaser Arabic Bold"/>
                <a:ea typeface="Montaser Arabic Bold"/>
                <a:cs typeface="Montaser Arabic Bold"/>
                <a:sym typeface="Montaser Arabic Bold"/>
              </a:rPr>
              <a:t>Meeting Demand</a:t>
            </a:r>
          </a:p>
        </p:txBody>
      </p:sp>
      <p:grpSp>
        <p:nvGrpSpPr>
          <p:cNvPr name="Group 17" id="17"/>
          <p:cNvGrpSpPr/>
          <p:nvPr/>
        </p:nvGrpSpPr>
        <p:grpSpPr>
          <a:xfrm rot="0">
            <a:off x="1028700" y="1008698"/>
            <a:ext cx="3020861" cy="358140"/>
            <a:chOff x="0" y="0"/>
            <a:chExt cx="4027815" cy="477520"/>
          </a:xfrm>
        </p:grpSpPr>
        <p:sp>
          <p:nvSpPr>
            <p:cNvPr name="TextBox 18" id="18"/>
            <p:cNvSpPr txBox="true"/>
            <p:nvPr/>
          </p:nvSpPr>
          <p:spPr>
            <a:xfrm rot="0">
              <a:off x="1673142" y="-38100"/>
              <a:ext cx="2354673"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Ultra-Bold"/>
                  <a:ea typeface="Montaser Arabic Ultra-Bold"/>
                  <a:cs typeface="Montaser Arabic Ultra-Bold"/>
                  <a:sym typeface="Montaser Arabic Ultra-Bold"/>
                </a:rPr>
                <a:t>Laundry</a:t>
              </a:r>
            </a:p>
          </p:txBody>
        </p:sp>
        <p:sp>
          <p:nvSpPr>
            <p:cNvPr name="TextBox 19" id="19"/>
            <p:cNvSpPr txBox="true"/>
            <p:nvPr/>
          </p:nvSpPr>
          <p:spPr>
            <a:xfrm rot="0">
              <a:off x="0" y="-38100"/>
              <a:ext cx="2111412"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53D5E"/>
                  </a:solidFill>
                  <a:latin typeface="Montaser Arabic Ultra-Bold"/>
                  <a:ea typeface="Montaser Arabic Ultra-Bold"/>
                  <a:cs typeface="Montaser Arabic Ultra-Bold"/>
                  <a:sym typeface="Montaser Arabic Ultra-Bold"/>
                </a:rPr>
                <a:t>FLAME</a:t>
              </a:r>
            </a:p>
          </p:txBody>
        </p:sp>
      </p:grpSp>
      <p:grpSp>
        <p:nvGrpSpPr>
          <p:cNvPr name="Group 20" id="20"/>
          <p:cNvGrpSpPr/>
          <p:nvPr/>
        </p:nvGrpSpPr>
        <p:grpSpPr>
          <a:xfrm rot="0">
            <a:off x="8332006" y="690562"/>
            <a:ext cx="5756821" cy="318135"/>
            <a:chOff x="0" y="0"/>
            <a:chExt cx="7675761" cy="424180"/>
          </a:xfrm>
        </p:grpSpPr>
        <p:sp>
          <p:nvSpPr>
            <p:cNvPr name="TextBox 21" id="21"/>
            <p:cNvSpPr txBox="true"/>
            <p:nvPr/>
          </p:nvSpPr>
          <p:spPr>
            <a:xfrm rot="0">
              <a:off x="0" y="-38100"/>
              <a:ext cx="1918940" cy="462280"/>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000000"/>
                  </a:solidFill>
                  <a:latin typeface="Montaser Arabic Light"/>
                  <a:ea typeface="Montaser Arabic Light"/>
                  <a:cs typeface="Montaser Arabic Light"/>
                  <a:sym typeface="Montaser Arabic Light"/>
                </a:rPr>
                <a:t>Home</a:t>
              </a:r>
            </a:p>
          </p:txBody>
        </p:sp>
        <p:sp>
          <p:nvSpPr>
            <p:cNvPr name="TextBox 22" id="22"/>
            <p:cNvSpPr txBox="true"/>
            <p:nvPr/>
          </p:nvSpPr>
          <p:spPr>
            <a:xfrm rot="0">
              <a:off x="1918940" y="-38100"/>
              <a:ext cx="3198316" cy="462280"/>
            </a:xfrm>
            <a:prstGeom prst="rect">
              <a:avLst/>
            </a:prstGeom>
          </p:spPr>
          <p:txBody>
            <a:bodyPr anchor="t" rtlCol="false" tIns="0" lIns="0" bIns="0" rIns="0">
              <a:spAutoFit/>
            </a:bodyPr>
            <a:lstStyle/>
            <a:p>
              <a:pPr algn="ctr" marL="0" indent="0" lvl="0">
                <a:lnSpc>
                  <a:spcPts val="2940"/>
                </a:lnSpc>
                <a:spcBef>
                  <a:spcPct val="0"/>
                </a:spcBef>
              </a:pPr>
              <a:r>
                <a:rPr lang="en-US" b="true" sz="2100">
                  <a:solidFill>
                    <a:srgbClr val="000000"/>
                  </a:solidFill>
                  <a:latin typeface="Montaser Arabic Bold"/>
                  <a:ea typeface="Montaser Arabic Bold"/>
                  <a:cs typeface="Montaser Arabic Bold"/>
                  <a:sym typeface="Montaser Arabic Bold"/>
                </a:rPr>
                <a:t>Free Laundry</a:t>
              </a:r>
            </a:p>
          </p:txBody>
        </p:sp>
        <p:sp>
          <p:nvSpPr>
            <p:cNvPr name="TextBox 23" id="23"/>
            <p:cNvSpPr txBox="true"/>
            <p:nvPr/>
          </p:nvSpPr>
          <p:spPr>
            <a:xfrm rot="0">
              <a:off x="5117256" y="-38100"/>
              <a:ext cx="2558505" cy="462280"/>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000000"/>
                  </a:solidFill>
                  <a:latin typeface="Montaser Arabic Light"/>
                  <a:ea typeface="Montaser Arabic Light"/>
                  <a:cs typeface="Montaser Arabic Light"/>
                  <a:sym typeface="Montaser Arabic Light"/>
                </a:rPr>
                <a:t>Paid Laundry</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36628" y="1018699"/>
            <a:ext cx="422672" cy="338138"/>
          </a:xfrm>
          <a:custGeom>
            <a:avLst/>
            <a:gdLst/>
            <a:ahLst/>
            <a:cxnLst/>
            <a:rect r="r" b="b" t="t" l="l"/>
            <a:pathLst>
              <a:path h="338138" w="422672">
                <a:moveTo>
                  <a:pt x="0" y="0"/>
                </a:moveTo>
                <a:lnTo>
                  <a:pt x="422672" y="0"/>
                </a:lnTo>
                <a:lnTo>
                  <a:pt x="422672" y="338137"/>
                </a:lnTo>
                <a:lnTo>
                  <a:pt x="0" y="338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526469" y="2687451"/>
            <a:ext cx="9917264" cy="7308641"/>
          </a:xfrm>
          <a:custGeom>
            <a:avLst/>
            <a:gdLst/>
            <a:ahLst/>
            <a:cxnLst/>
            <a:rect r="r" b="b" t="t" l="l"/>
            <a:pathLst>
              <a:path h="7308641" w="9917264">
                <a:moveTo>
                  <a:pt x="0" y="0"/>
                </a:moveTo>
                <a:lnTo>
                  <a:pt x="9917264" y="0"/>
                </a:lnTo>
                <a:lnTo>
                  <a:pt x="9917264" y="7308641"/>
                </a:lnTo>
                <a:lnTo>
                  <a:pt x="0" y="7308641"/>
                </a:lnTo>
                <a:lnTo>
                  <a:pt x="0" y="0"/>
                </a:lnTo>
                <a:close/>
              </a:path>
            </a:pathLst>
          </a:custGeom>
          <a:blipFill>
            <a:blip r:embed="rId4"/>
            <a:stretch>
              <a:fillRect l="-2865" t="-1742" r="-1667" b="-3043"/>
            </a:stretch>
          </a:blipFill>
        </p:spPr>
      </p:sp>
      <p:sp>
        <p:nvSpPr>
          <p:cNvPr name="Freeform 4" id="4"/>
          <p:cNvSpPr/>
          <p:nvPr/>
        </p:nvSpPr>
        <p:spPr>
          <a:xfrm flipH="false" flipV="false" rot="0">
            <a:off x="1742385" y="4345047"/>
            <a:ext cx="3974612" cy="1996725"/>
          </a:xfrm>
          <a:custGeom>
            <a:avLst/>
            <a:gdLst/>
            <a:ahLst/>
            <a:cxnLst/>
            <a:rect r="r" b="b" t="t" l="l"/>
            <a:pathLst>
              <a:path h="1996725" w="3974612">
                <a:moveTo>
                  <a:pt x="0" y="0"/>
                </a:moveTo>
                <a:lnTo>
                  <a:pt x="3974612" y="0"/>
                </a:lnTo>
                <a:lnTo>
                  <a:pt x="3974612" y="1996724"/>
                </a:lnTo>
                <a:lnTo>
                  <a:pt x="0" y="1996724"/>
                </a:lnTo>
                <a:lnTo>
                  <a:pt x="0" y="0"/>
                </a:lnTo>
                <a:close/>
              </a:path>
            </a:pathLst>
          </a:custGeom>
          <a:blipFill>
            <a:blip r:embed="rId5"/>
            <a:stretch>
              <a:fillRect l="0" t="0" r="0" b="0"/>
            </a:stretch>
          </a:blipFill>
        </p:spPr>
      </p:sp>
      <p:sp>
        <p:nvSpPr>
          <p:cNvPr name="TextBox 5" id="5"/>
          <p:cNvSpPr txBox="true"/>
          <p:nvPr/>
        </p:nvSpPr>
        <p:spPr>
          <a:xfrm rot="0">
            <a:off x="3546331" y="1736567"/>
            <a:ext cx="10669636" cy="754761"/>
          </a:xfrm>
          <a:prstGeom prst="rect">
            <a:avLst/>
          </a:prstGeom>
        </p:spPr>
        <p:txBody>
          <a:bodyPr anchor="t" rtlCol="false" tIns="0" lIns="0" bIns="0" rIns="0">
            <a:spAutoFit/>
          </a:bodyPr>
          <a:lstStyle/>
          <a:p>
            <a:pPr algn="ctr" marL="0" indent="0" lvl="0">
              <a:lnSpc>
                <a:spcPts val="6192"/>
              </a:lnSpc>
            </a:pPr>
            <a:r>
              <a:rPr lang="en-US" b="true" sz="4800">
                <a:solidFill>
                  <a:srgbClr val="253D5E"/>
                </a:solidFill>
                <a:latin typeface="Montaser Arabic Ultra-Bold"/>
                <a:ea typeface="Montaser Arabic Ultra-Bold"/>
                <a:cs typeface="Montaser Arabic Ultra-Bold"/>
                <a:sym typeface="Montaser Arabic Ultra-Bold"/>
              </a:rPr>
              <a:t>Spillover Allowance Constraint</a:t>
            </a:r>
          </a:p>
        </p:txBody>
      </p:sp>
      <p:grpSp>
        <p:nvGrpSpPr>
          <p:cNvPr name="Group 6" id="6"/>
          <p:cNvGrpSpPr/>
          <p:nvPr/>
        </p:nvGrpSpPr>
        <p:grpSpPr>
          <a:xfrm rot="0">
            <a:off x="1028700" y="1008698"/>
            <a:ext cx="3020861" cy="358140"/>
            <a:chOff x="0" y="0"/>
            <a:chExt cx="4027815" cy="477520"/>
          </a:xfrm>
        </p:grpSpPr>
        <p:sp>
          <p:nvSpPr>
            <p:cNvPr name="TextBox 7" id="7"/>
            <p:cNvSpPr txBox="true"/>
            <p:nvPr/>
          </p:nvSpPr>
          <p:spPr>
            <a:xfrm rot="0">
              <a:off x="1673142" y="-38100"/>
              <a:ext cx="2354673"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Ultra-Bold"/>
                  <a:ea typeface="Montaser Arabic Ultra-Bold"/>
                  <a:cs typeface="Montaser Arabic Ultra-Bold"/>
                  <a:sym typeface="Montaser Arabic Ultra-Bold"/>
                </a:rPr>
                <a:t>Laundry</a:t>
              </a:r>
            </a:p>
          </p:txBody>
        </p:sp>
        <p:sp>
          <p:nvSpPr>
            <p:cNvPr name="TextBox 8" id="8"/>
            <p:cNvSpPr txBox="true"/>
            <p:nvPr/>
          </p:nvSpPr>
          <p:spPr>
            <a:xfrm rot="0">
              <a:off x="0" y="-38100"/>
              <a:ext cx="2111412"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53D5E"/>
                  </a:solidFill>
                  <a:latin typeface="Montaser Arabic Ultra-Bold"/>
                  <a:ea typeface="Montaser Arabic Ultra-Bold"/>
                  <a:cs typeface="Montaser Arabic Ultra-Bold"/>
                  <a:sym typeface="Montaser Arabic Ultra-Bold"/>
                </a:rPr>
                <a:t>FLAME</a:t>
              </a:r>
            </a:p>
          </p:txBody>
        </p:sp>
      </p:grpSp>
      <p:grpSp>
        <p:nvGrpSpPr>
          <p:cNvPr name="Group 9" id="9"/>
          <p:cNvGrpSpPr/>
          <p:nvPr/>
        </p:nvGrpSpPr>
        <p:grpSpPr>
          <a:xfrm rot="0">
            <a:off x="8332006" y="690562"/>
            <a:ext cx="5756821" cy="318135"/>
            <a:chOff x="0" y="0"/>
            <a:chExt cx="7675761" cy="424180"/>
          </a:xfrm>
        </p:grpSpPr>
        <p:sp>
          <p:nvSpPr>
            <p:cNvPr name="TextBox 10" id="10"/>
            <p:cNvSpPr txBox="true"/>
            <p:nvPr/>
          </p:nvSpPr>
          <p:spPr>
            <a:xfrm rot="0">
              <a:off x="0" y="-38100"/>
              <a:ext cx="1918940" cy="462280"/>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000000"/>
                  </a:solidFill>
                  <a:latin typeface="Montaser Arabic Light"/>
                  <a:ea typeface="Montaser Arabic Light"/>
                  <a:cs typeface="Montaser Arabic Light"/>
                  <a:sym typeface="Montaser Arabic Light"/>
                </a:rPr>
                <a:t>Home</a:t>
              </a:r>
            </a:p>
          </p:txBody>
        </p:sp>
        <p:sp>
          <p:nvSpPr>
            <p:cNvPr name="TextBox 11" id="11"/>
            <p:cNvSpPr txBox="true"/>
            <p:nvPr/>
          </p:nvSpPr>
          <p:spPr>
            <a:xfrm rot="0">
              <a:off x="1918940" y="-38100"/>
              <a:ext cx="3198316" cy="462280"/>
            </a:xfrm>
            <a:prstGeom prst="rect">
              <a:avLst/>
            </a:prstGeom>
          </p:spPr>
          <p:txBody>
            <a:bodyPr anchor="t" rtlCol="false" tIns="0" lIns="0" bIns="0" rIns="0">
              <a:spAutoFit/>
            </a:bodyPr>
            <a:lstStyle/>
            <a:p>
              <a:pPr algn="ctr" marL="0" indent="0" lvl="0">
                <a:lnSpc>
                  <a:spcPts val="2940"/>
                </a:lnSpc>
                <a:spcBef>
                  <a:spcPct val="0"/>
                </a:spcBef>
              </a:pPr>
              <a:r>
                <a:rPr lang="en-US" b="true" sz="2100">
                  <a:solidFill>
                    <a:srgbClr val="000000"/>
                  </a:solidFill>
                  <a:latin typeface="Montaser Arabic Bold"/>
                  <a:ea typeface="Montaser Arabic Bold"/>
                  <a:cs typeface="Montaser Arabic Bold"/>
                  <a:sym typeface="Montaser Arabic Bold"/>
                </a:rPr>
                <a:t>Free Laundry</a:t>
              </a:r>
            </a:p>
          </p:txBody>
        </p:sp>
        <p:sp>
          <p:nvSpPr>
            <p:cNvPr name="TextBox 12" id="12"/>
            <p:cNvSpPr txBox="true"/>
            <p:nvPr/>
          </p:nvSpPr>
          <p:spPr>
            <a:xfrm rot="0">
              <a:off x="5117256" y="-38100"/>
              <a:ext cx="2558505" cy="462280"/>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000000"/>
                  </a:solidFill>
                  <a:latin typeface="Montaser Arabic Light"/>
                  <a:ea typeface="Montaser Arabic Light"/>
                  <a:cs typeface="Montaser Arabic Light"/>
                  <a:sym typeface="Montaser Arabic Light"/>
                </a:rPr>
                <a:t>Paid Laundry</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3827" y="4439595"/>
            <a:ext cx="2608435" cy="3627570"/>
            <a:chOff x="0" y="0"/>
            <a:chExt cx="686995" cy="955409"/>
          </a:xfrm>
        </p:grpSpPr>
        <p:sp>
          <p:nvSpPr>
            <p:cNvPr name="Freeform 3" id="3"/>
            <p:cNvSpPr/>
            <p:nvPr/>
          </p:nvSpPr>
          <p:spPr>
            <a:xfrm flipH="false" flipV="false" rot="0">
              <a:off x="0" y="0"/>
              <a:ext cx="686995" cy="955410"/>
            </a:xfrm>
            <a:custGeom>
              <a:avLst/>
              <a:gdLst/>
              <a:ahLst/>
              <a:cxnLst/>
              <a:rect r="r" b="b" t="t" l="l"/>
              <a:pathLst>
                <a:path h="955410" w="686995">
                  <a:moveTo>
                    <a:pt x="100913" y="0"/>
                  </a:moveTo>
                  <a:lnTo>
                    <a:pt x="586082" y="0"/>
                  </a:lnTo>
                  <a:cubicBezTo>
                    <a:pt x="612846" y="0"/>
                    <a:pt x="638513" y="10632"/>
                    <a:pt x="657438" y="29557"/>
                  </a:cubicBezTo>
                  <a:cubicBezTo>
                    <a:pt x="676363" y="48482"/>
                    <a:pt x="686995" y="74149"/>
                    <a:pt x="686995" y="100913"/>
                  </a:cubicBezTo>
                  <a:lnTo>
                    <a:pt x="686995" y="854496"/>
                  </a:lnTo>
                  <a:cubicBezTo>
                    <a:pt x="686995" y="881260"/>
                    <a:pt x="676363" y="906928"/>
                    <a:pt x="657438" y="925853"/>
                  </a:cubicBezTo>
                  <a:cubicBezTo>
                    <a:pt x="638513" y="944778"/>
                    <a:pt x="612846" y="955410"/>
                    <a:pt x="586082" y="955410"/>
                  </a:cubicBezTo>
                  <a:lnTo>
                    <a:pt x="100913" y="955410"/>
                  </a:lnTo>
                  <a:cubicBezTo>
                    <a:pt x="74149" y="955410"/>
                    <a:pt x="48482" y="944778"/>
                    <a:pt x="29557" y="925853"/>
                  </a:cubicBezTo>
                  <a:cubicBezTo>
                    <a:pt x="10632" y="906928"/>
                    <a:pt x="0" y="881260"/>
                    <a:pt x="0" y="854496"/>
                  </a:cubicBezTo>
                  <a:lnTo>
                    <a:pt x="0" y="100913"/>
                  </a:lnTo>
                  <a:cubicBezTo>
                    <a:pt x="0" y="74149"/>
                    <a:pt x="10632" y="48482"/>
                    <a:pt x="29557" y="29557"/>
                  </a:cubicBezTo>
                  <a:cubicBezTo>
                    <a:pt x="48482" y="10632"/>
                    <a:pt x="74149" y="0"/>
                    <a:pt x="100913" y="0"/>
                  </a:cubicBezTo>
                  <a:close/>
                </a:path>
              </a:pathLst>
            </a:custGeom>
            <a:solidFill>
              <a:srgbClr val="8AB934"/>
            </a:solidFill>
            <a:ln cap="rnd">
              <a:noFill/>
              <a:prstDash val="solid"/>
              <a:round/>
            </a:ln>
          </p:spPr>
        </p:sp>
        <p:sp>
          <p:nvSpPr>
            <p:cNvPr name="TextBox 4" id="4"/>
            <p:cNvSpPr txBox="true"/>
            <p:nvPr/>
          </p:nvSpPr>
          <p:spPr>
            <a:xfrm>
              <a:off x="0" y="-38100"/>
              <a:ext cx="686995" cy="993509"/>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6836628" y="1018699"/>
            <a:ext cx="422672" cy="338138"/>
          </a:xfrm>
          <a:custGeom>
            <a:avLst/>
            <a:gdLst/>
            <a:ahLst/>
            <a:cxnLst/>
            <a:rect r="r" b="b" t="t" l="l"/>
            <a:pathLst>
              <a:path h="338138" w="422672">
                <a:moveTo>
                  <a:pt x="0" y="0"/>
                </a:moveTo>
                <a:lnTo>
                  <a:pt x="422672" y="0"/>
                </a:lnTo>
                <a:lnTo>
                  <a:pt x="422672" y="338137"/>
                </a:lnTo>
                <a:lnTo>
                  <a:pt x="0" y="338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295858" y="2623673"/>
            <a:ext cx="9696283" cy="7281421"/>
          </a:xfrm>
          <a:custGeom>
            <a:avLst/>
            <a:gdLst/>
            <a:ahLst/>
            <a:cxnLst/>
            <a:rect r="r" b="b" t="t" l="l"/>
            <a:pathLst>
              <a:path h="7281421" w="9696283">
                <a:moveTo>
                  <a:pt x="0" y="0"/>
                </a:moveTo>
                <a:lnTo>
                  <a:pt x="9696284" y="0"/>
                </a:lnTo>
                <a:lnTo>
                  <a:pt x="9696284" y="7281421"/>
                </a:lnTo>
                <a:lnTo>
                  <a:pt x="0" y="7281421"/>
                </a:lnTo>
                <a:lnTo>
                  <a:pt x="0" y="0"/>
                </a:lnTo>
                <a:close/>
              </a:path>
            </a:pathLst>
          </a:custGeom>
          <a:blipFill>
            <a:blip r:embed="rId4"/>
            <a:stretch>
              <a:fillRect l="0" t="-8297" r="-10085" b="0"/>
            </a:stretch>
          </a:blipFill>
        </p:spPr>
      </p:sp>
      <p:sp>
        <p:nvSpPr>
          <p:cNvPr name="TextBox 7" id="7"/>
          <p:cNvSpPr txBox="true"/>
          <p:nvPr/>
        </p:nvSpPr>
        <p:spPr>
          <a:xfrm rot="0">
            <a:off x="4360324" y="1577877"/>
            <a:ext cx="9118701" cy="754761"/>
          </a:xfrm>
          <a:prstGeom prst="rect">
            <a:avLst/>
          </a:prstGeom>
        </p:spPr>
        <p:txBody>
          <a:bodyPr anchor="t" rtlCol="false" tIns="0" lIns="0" bIns="0" rIns="0">
            <a:spAutoFit/>
          </a:bodyPr>
          <a:lstStyle/>
          <a:p>
            <a:pPr algn="ctr" marL="0" indent="0" lvl="0">
              <a:lnSpc>
                <a:spcPts val="6192"/>
              </a:lnSpc>
            </a:pPr>
            <a:r>
              <a:rPr lang="en-US" b="true" sz="4800">
                <a:solidFill>
                  <a:srgbClr val="253D5E"/>
                </a:solidFill>
                <a:latin typeface="Montaser Arabic Ultra-Bold"/>
                <a:ea typeface="Montaser Arabic Ultra-Bold"/>
                <a:cs typeface="Montaser Arabic Ultra-Bold"/>
                <a:sym typeface="Montaser Arabic Ultra-Bold"/>
              </a:rPr>
              <a:t>Cost Constraint</a:t>
            </a:r>
          </a:p>
        </p:txBody>
      </p:sp>
      <p:grpSp>
        <p:nvGrpSpPr>
          <p:cNvPr name="Group 8" id="8"/>
          <p:cNvGrpSpPr/>
          <p:nvPr/>
        </p:nvGrpSpPr>
        <p:grpSpPr>
          <a:xfrm rot="0">
            <a:off x="1028700" y="1008698"/>
            <a:ext cx="3020861" cy="358140"/>
            <a:chOff x="0" y="0"/>
            <a:chExt cx="4027815" cy="477520"/>
          </a:xfrm>
        </p:grpSpPr>
        <p:sp>
          <p:nvSpPr>
            <p:cNvPr name="TextBox 9" id="9"/>
            <p:cNvSpPr txBox="true"/>
            <p:nvPr/>
          </p:nvSpPr>
          <p:spPr>
            <a:xfrm rot="0">
              <a:off x="1673142" y="-38100"/>
              <a:ext cx="2354673"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Ultra-Bold"/>
                  <a:ea typeface="Montaser Arabic Ultra-Bold"/>
                  <a:cs typeface="Montaser Arabic Ultra-Bold"/>
                  <a:sym typeface="Montaser Arabic Ultra-Bold"/>
                </a:rPr>
                <a:t>Laundry</a:t>
              </a:r>
            </a:p>
          </p:txBody>
        </p:sp>
        <p:sp>
          <p:nvSpPr>
            <p:cNvPr name="TextBox 10" id="10"/>
            <p:cNvSpPr txBox="true"/>
            <p:nvPr/>
          </p:nvSpPr>
          <p:spPr>
            <a:xfrm rot="0">
              <a:off x="0" y="-38100"/>
              <a:ext cx="2111412"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53D5E"/>
                  </a:solidFill>
                  <a:latin typeface="Montaser Arabic Ultra-Bold"/>
                  <a:ea typeface="Montaser Arabic Ultra-Bold"/>
                  <a:cs typeface="Montaser Arabic Ultra-Bold"/>
                  <a:sym typeface="Montaser Arabic Ultra-Bold"/>
                </a:rPr>
                <a:t>FLAME</a:t>
              </a:r>
            </a:p>
          </p:txBody>
        </p:sp>
      </p:grpSp>
      <p:grpSp>
        <p:nvGrpSpPr>
          <p:cNvPr name="Group 11" id="11"/>
          <p:cNvGrpSpPr/>
          <p:nvPr/>
        </p:nvGrpSpPr>
        <p:grpSpPr>
          <a:xfrm rot="0">
            <a:off x="8332006" y="690562"/>
            <a:ext cx="5756821" cy="318135"/>
            <a:chOff x="0" y="0"/>
            <a:chExt cx="7675761" cy="424180"/>
          </a:xfrm>
        </p:grpSpPr>
        <p:sp>
          <p:nvSpPr>
            <p:cNvPr name="TextBox 12" id="12"/>
            <p:cNvSpPr txBox="true"/>
            <p:nvPr/>
          </p:nvSpPr>
          <p:spPr>
            <a:xfrm rot="0">
              <a:off x="0" y="-38100"/>
              <a:ext cx="1918940" cy="462280"/>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000000"/>
                  </a:solidFill>
                  <a:latin typeface="Montaser Arabic Light"/>
                  <a:ea typeface="Montaser Arabic Light"/>
                  <a:cs typeface="Montaser Arabic Light"/>
                  <a:sym typeface="Montaser Arabic Light"/>
                </a:rPr>
                <a:t>Home</a:t>
              </a:r>
            </a:p>
          </p:txBody>
        </p:sp>
        <p:sp>
          <p:nvSpPr>
            <p:cNvPr name="TextBox 13" id="13"/>
            <p:cNvSpPr txBox="true"/>
            <p:nvPr/>
          </p:nvSpPr>
          <p:spPr>
            <a:xfrm rot="0">
              <a:off x="1918940" y="-38100"/>
              <a:ext cx="3198316" cy="462280"/>
            </a:xfrm>
            <a:prstGeom prst="rect">
              <a:avLst/>
            </a:prstGeom>
          </p:spPr>
          <p:txBody>
            <a:bodyPr anchor="t" rtlCol="false" tIns="0" lIns="0" bIns="0" rIns="0">
              <a:spAutoFit/>
            </a:bodyPr>
            <a:lstStyle/>
            <a:p>
              <a:pPr algn="ctr" marL="0" indent="0" lvl="0">
                <a:lnSpc>
                  <a:spcPts val="2940"/>
                </a:lnSpc>
                <a:spcBef>
                  <a:spcPct val="0"/>
                </a:spcBef>
              </a:pPr>
              <a:r>
                <a:rPr lang="en-US" b="true" sz="2100">
                  <a:solidFill>
                    <a:srgbClr val="000000"/>
                  </a:solidFill>
                  <a:latin typeface="Montaser Arabic Bold"/>
                  <a:ea typeface="Montaser Arabic Bold"/>
                  <a:cs typeface="Montaser Arabic Bold"/>
                  <a:sym typeface="Montaser Arabic Bold"/>
                </a:rPr>
                <a:t>Free Laundry</a:t>
              </a:r>
            </a:p>
          </p:txBody>
        </p:sp>
        <p:sp>
          <p:nvSpPr>
            <p:cNvPr name="TextBox 14" id="14"/>
            <p:cNvSpPr txBox="true"/>
            <p:nvPr/>
          </p:nvSpPr>
          <p:spPr>
            <a:xfrm rot="0">
              <a:off x="5117256" y="-38100"/>
              <a:ext cx="2558505" cy="462280"/>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000000"/>
                  </a:solidFill>
                  <a:latin typeface="Montaser Arabic Light"/>
                  <a:ea typeface="Montaser Arabic Light"/>
                  <a:cs typeface="Montaser Arabic Light"/>
                  <a:sym typeface="Montaser Arabic Light"/>
                </a:rPr>
                <a:t>Paid Laundry</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575989" y="2087111"/>
            <a:ext cx="9118701" cy="754761"/>
          </a:xfrm>
          <a:prstGeom prst="rect">
            <a:avLst/>
          </a:prstGeom>
        </p:spPr>
        <p:txBody>
          <a:bodyPr anchor="t" rtlCol="false" tIns="0" lIns="0" bIns="0" rIns="0">
            <a:spAutoFit/>
          </a:bodyPr>
          <a:lstStyle/>
          <a:p>
            <a:pPr algn="ctr" marL="0" indent="0" lvl="0">
              <a:lnSpc>
                <a:spcPts val="6192"/>
              </a:lnSpc>
            </a:pPr>
            <a:r>
              <a:rPr lang="en-US" b="true" sz="4800">
                <a:solidFill>
                  <a:srgbClr val="253D5E"/>
                </a:solidFill>
                <a:latin typeface="Montaser Arabic Ultra-Bold"/>
                <a:ea typeface="Montaser Arabic Ultra-Bold"/>
                <a:cs typeface="Montaser Arabic Ultra-Bold"/>
                <a:sym typeface="Montaser Arabic Ultra-Bold"/>
              </a:rPr>
              <a:t>Constraint for People</a:t>
            </a:r>
          </a:p>
        </p:txBody>
      </p:sp>
      <p:grpSp>
        <p:nvGrpSpPr>
          <p:cNvPr name="Group 3" id="3"/>
          <p:cNvGrpSpPr/>
          <p:nvPr/>
        </p:nvGrpSpPr>
        <p:grpSpPr>
          <a:xfrm rot="0">
            <a:off x="-853827" y="4439595"/>
            <a:ext cx="8538605" cy="3627570"/>
            <a:chOff x="0" y="0"/>
            <a:chExt cx="2248851" cy="955409"/>
          </a:xfrm>
        </p:grpSpPr>
        <p:sp>
          <p:nvSpPr>
            <p:cNvPr name="Freeform 4" id="4"/>
            <p:cNvSpPr/>
            <p:nvPr/>
          </p:nvSpPr>
          <p:spPr>
            <a:xfrm flipH="false" flipV="false" rot="0">
              <a:off x="0" y="0"/>
              <a:ext cx="2248851" cy="955410"/>
            </a:xfrm>
            <a:custGeom>
              <a:avLst/>
              <a:gdLst/>
              <a:ahLst/>
              <a:cxnLst/>
              <a:rect r="r" b="b" t="t" l="l"/>
              <a:pathLst>
                <a:path h="955410" w="2248851">
                  <a:moveTo>
                    <a:pt x="30828" y="0"/>
                  </a:moveTo>
                  <a:lnTo>
                    <a:pt x="2218023" y="0"/>
                  </a:lnTo>
                  <a:cubicBezTo>
                    <a:pt x="2235049" y="0"/>
                    <a:pt x="2248851" y="13802"/>
                    <a:pt x="2248851" y="30828"/>
                  </a:cubicBezTo>
                  <a:lnTo>
                    <a:pt x="2248851" y="924582"/>
                  </a:lnTo>
                  <a:cubicBezTo>
                    <a:pt x="2248851" y="941607"/>
                    <a:pt x="2235049" y="955410"/>
                    <a:pt x="2218023" y="955410"/>
                  </a:cubicBezTo>
                  <a:lnTo>
                    <a:pt x="30828" y="955410"/>
                  </a:lnTo>
                  <a:cubicBezTo>
                    <a:pt x="13802" y="955410"/>
                    <a:pt x="0" y="941607"/>
                    <a:pt x="0" y="924582"/>
                  </a:cubicBezTo>
                  <a:lnTo>
                    <a:pt x="0" y="30828"/>
                  </a:lnTo>
                  <a:cubicBezTo>
                    <a:pt x="0" y="13802"/>
                    <a:pt x="13802" y="0"/>
                    <a:pt x="30828" y="0"/>
                  </a:cubicBezTo>
                  <a:close/>
                </a:path>
              </a:pathLst>
            </a:custGeom>
            <a:solidFill>
              <a:srgbClr val="8AB934"/>
            </a:solidFill>
            <a:ln cap="rnd">
              <a:noFill/>
              <a:prstDash val="solid"/>
              <a:round/>
            </a:ln>
          </p:spPr>
        </p:sp>
        <p:sp>
          <p:nvSpPr>
            <p:cNvPr name="TextBox 5" id="5"/>
            <p:cNvSpPr txBox="true"/>
            <p:nvPr/>
          </p:nvSpPr>
          <p:spPr>
            <a:xfrm>
              <a:off x="0" y="-38100"/>
              <a:ext cx="2248851" cy="993509"/>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1962428" y="2306512"/>
            <a:ext cx="7083903" cy="4689174"/>
            <a:chOff x="0" y="0"/>
            <a:chExt cx="2001428" cy="1324841"/>
          </a:xfrm>
        </p:grpSpPr>
        <p:sp>
          <p:nvSpPr>
            <p:cNvPr name="Freeform 7" id="7"/>
            <p:cNvSpPr/>
            <p:nvPr/>
          </p:nvSpPr>
          <p:spPr>
            <a:xfrm flipH="false" flipV="false" rot="0">
              <a:off x="0" y="0"/>
              <a:ext cx="2001428" cy="1324841"/>
            </a:xfrm>
            <a:custGeom>
              <a:avLst/>
              <a:gdLst/>
              <a:ahLst/>
              <a:cxnLst/>
              <a:rect r="r" b="b" t="t" l="l"/>
              <a:pathLst>
                <a:path h="1324841" w="2001428">
                  <a:moveTo>
                    <a:pt x="38251" y="0"/>
                  </a:moveTo>
                  <a:lnTo>
                    <a:pt x="1963176" y="0"/>
                  </a:lnTo>
                  <a:cubicBezTo>
                    <a:pt x="1984302" y="0"/>
                    <a:pt x="2001428" y="17126"/>
                    <a:pt x="2001428" y="38251"/>
                  </a:cubicBezTo>
                  <a:lnTo>
                    <a:pt x="2001428" y="1286590"/>
                  </a:lnTo>
                  <a:cubicBezTo>
                    <a:pt x="2001428" y="1296734"/>
                    <a:pt x="1997398" y="1306464"/>
                    <a:pt x="1990224" y="1313637"/>
                  </a:cubicBezTo>
                  <a:cubicBezTo>
                    <a:pt x="1983051" y="1320811"/>
                    <a:pt x="1973321" y="1324841"/>
                    <a:pt x="1963176" y="1324841"/>
                  </a:cubicBezTo>
                  <a:lnTo>
                    <a:pt x="38251" y="1324841"/>
                  </a:lnTo>
                  <a:cubicBezTo>
                    <a:pt x="28106" y="1324841"/>
                    <a:pt x="18377" y="1320811"/>
                    <a:pt x="11203" y="1313637"/>
                  </a:cubicBezTo>
                  <a:cubicBezTo>
                    <a:pt x="4030" y="1306464"/>
                    <a:pt x="0" y="1296734"/>
                    <a:pt x="0" y="1286590"/>
                  </a:cubicBezTo>
                  <a:lnTo>
                    <a:pt x="0" y="38251"/>
                  </a:lnTo>
                  <a:cubicBezTo>
                    <a:pt x="0" y="28106"/>
                    <a:pt x="4030" y="18377"/>
                    <a:pt x="11203" y="11203"/>
                  </a:cubicBezTo>
                  <a:cubicBezTo>
                    <a:pt x="18377" y="4030"/>
                    <a:pt x="28106" y="0"/>
                    <a:pt x="38251" y="0"/>
                  </a:cubicBezTo>
                  <a:close/>
                </a:path>
              </a:pathLst>
            </a:custGeom>
            <a:solidFill>
              <a:srgbClr val="FFFFFF"/>
            </a:solidFill>
          </p:spPr>
        </p:sp>
        <p:sp>
          <p:nvSpPr>
            <p:cNvPr name="TextBox 8" id="8"/>
            <p:cNvSpPr txBox="true"/>
            <p:nvPr/>
          </p:nvSpPr>
          <p:spPr>
            <a:xfrm>
              <a:off x="0" y="-38100"/>
              <a:ext cx="2001428" cy="1362941"/>
            </a:xfrm>
            <a:prstGeom prst="rect">
              <a:avLst/>
            </a:prstGeom>
          </p:spPr>
          <p:txBody>
            <a:bodyPr anchor="ctr" rtlCol="false" tIns="47355" lIns="47355" bIns="47355" rIns="47355"/>
            <a:lstStyle/>
            <a:p>
              <a:pPr algn="ctr">
                <a:lnSpc>
                  <a:spcPts val="2940"/>
                </a:lnSpc>
              </a:pPr>
            </a:p>
          </p:txBody>
        </p:sp>
      </p:grpSp>
      <p:grpSp>
        <p:nvGrpSpPr>
          <p:cNvPr name="Group 9" id="9"/>
          <p:cNvGrpSpPr/>
          <p:nvPr/>
        </p:nvGrpSpPr>
        <p:grpSpPr>
          <a:xfrm rot="0">
            <a:off x="2127610" y="2478779"/>
            <a:ext cx="6753539" cy="4344640"/>
            <a:chOff x="0" y="0"/>
            <a:chExt cx="1122405" cy="722058"/>
          </a:xfrm>
        </p:grpSpPr>
        <p:sp>
          <p:nvSpPr>
            <p:cNvPr name="Freeform 10" id="10"/>
            <p:cNvSpPr/>
            <p:nvPr/>
          </p:nvSpPr>
          <p:spPr>
            <a:xfrm flipH="false" flipV="false" rot="0">
              <a:off x="0" y="0"/>
              <a:ext cx="1122406" cy="722058"/>
            </a:xfrm>
            <a:custGeom>
              <a:avLst/>
              <a:gdLst/>
              <a:ahLst/>
              <a:cxnLst/>
              <a:rect r="r" b="b" t="t" l="l"/>
              <a:pathLst>
                <a:path h="722058" w="1122406">
                  <a:moveTo>
                    <a:pt x="29805" y="0"/>
                  </a:moveTo>
                  <a:lnTo>
                    <a:pt x="1092600" y="0"/>
                  </a:lnTo>
                  <a:cubicBezTo>
                    <a:pt x="1100505" y="0"/>
                    <a:pt x="1108086" y="3140"/>
                    <a:pt x="1113676" y="8730"/>
                  </a:cubicBezTo>
                  <a:cubicBezTo>
                    <a:pt x="1119265" y="14319"/>
                    <a:pt x="1122406" y="21900"/>
                    <a:pt x="1122406" y="29805"/>
                  </a:cubicBezTo>
                  <a:lnTo>
                    <a:pt x="1122406" y="692253"/>
                  </a:lnTo>
                  <a:cubicBezTo>
                    <a:pt x="1122406" y="700158"/>
                    <a:pt x="1119265" y="707739"/>
                    <a:pt x="1113676" y="713329"/>
                  </a:cubicBezTo>
                  <a:cubicBezTo>
                    <a:pt x="1108086" y="718918"/>
                    <a:pt x="1100505" y="722058"/>
                    <a:pt x="1092600" y="722058"/>
                  </a:cubicBezTo>
                  <a:lnTo>
                    <a:pt x="29805" y="722058"/>
                  </a:lnTo>
                  <a:cubicBezTo>
                    <a:pt x="21900" y="722058"/>
                    <a:pt x="14319" y="718918"/>
                    <a:pt x="8730" y="713329"/>
                  </a:cubicBezTo>
                  <a:cubicBezTo>
                    <a:pt x="3140" y="707739"/>
                    <a:pt x="0" y="700158"/>
                    <a:pt x="0" y="692253"/>
                  </a:cubicBezTo>
                  <a:lnTo>
                    <a:pt x="0" y="29805"/>
                  </a:lnTo>
                  <a:cubicBezTo>
                    <a:pt x="0" y="21900"/>
                    <a:pt x="3140" y="14319"/>
                    <a:pt x="8730" y="8730"/>
                  </a:cubicBezTo>
                  <a:cubicBezTo>
                    <a:pt x="14319" y="3140"/>
                    <a:pt x="21900" y="0"/>
                    <a:pt x="29805" y="0"/>
                  </a:cubicBezTo>
                  <a:close/>
                </a:path>
              </a:pathLst>
            </a:custGeom>
            <a:blipFill>
              <a:blip r:embed="rId2"/>
              <a:stretch>
                <a:fillRect l="0" t="0" r="0" b="-33100"/>
              </a:stretch>
            </a:blipFill>
          </p:spPr>
        </p:sp>
      </p:grpSp>
      <p:grpSp>
        <p:nvGrpSpPr>
          <p:cNvPr name="Group 11" id="11"/>
          <p:cNvGrpSpPr/>
          <p:nvPr/>
        </p:nvGrpSpPr>
        <p:grpSpPr>
          <a:xfrm rot="0">
            <a:off x="3370708" y="1604132"/>
            <a:ext cx="4237187" cy="1749295"/>
            <a:chOff x="0" y="0"/>
            <a:chExt cx="1115967" cy="460720"/>
          </a:xfrm>
        </p:grpSpPr>
        <p:sp>
          <p:nvSpPr>
            <p:cNvPr name="Freeform 12" id="12"/>
            <p:cNvSpPr/>
            <p:nvPr/>
          </p:nvSpPr>
          <p:spPr>
            <a:xfrm flipH="false" flipV="false" rot="0">
              <a:off x="0" y="0"/>
              <a:ext cx="1115967" cy="460720"/>
            </a:xfrm>
            <a:custGeom>
              <a:avLst/>
              <a:gdLst/>
              <a:ahLst/>
              <a:cxnLst/>
              <a:rect r="r" b="b" t="t" l="l"/>
              <a:pathLst>
                <a:path h="460720" w="1115967">
                  <a:moveTo>
                    <a:pt x="62123" y="0"/>
                  </a:moveTo>
                  <a:lnTo>
                    <a:pt x="1053844" y="0"/>
                  </a:lnTo>
                  <a:cubicBezTo>
                    <a:pt x="1070320" y="0"/>
                    <a:pt x="1086121" y="6545"/>
                    <a:pt x="1097772" y="18195"/>
                  </a:cubicBezTo>
                  <a:cubicBezTo>
                    <a:pt x="1109422" y="29846"/>
                    <a:pt x="1115967" y="45647"/>
                    <a:pt x="1115967" y="62123"/>
                  </a:cubicBezTo>
                  <a:lnTo>
                    <a:pt x="1115967" y="398597"/>
                  </a:lnTo>
                  <a:cubicBezTo>
                    <a:pt x="1115967" y="415073"/>
                    <a:pt x="1109422" y="430874"/>
                    <a:pt x="1097772" y="442524"/>
                  </a:cubicBezTo>
                  <a:cubicBezTo>
                    <a:pt x="1086121" y="454175"/>
                    <a:pt x="1070320" y="460720"/>
                    <a:pt x="1053844" y="460720"/>
                  </a:cubicBezTo>
                  <a:lnTo>
                    <a:pt x="62123" y="460720"/>
                  </a:lnTo>
                  <a:cubicBezTo>
                    <a:pt x="45647" y="460720"/>
                    <a:pt x="29846" y="454175"/>
                    <a:pt x="18195" y="442524"/>
                  </a:cubicBezTo>
                  <a:cubicBezTo>
                    <a:pt x="6545" y="430874"/>
                    <a:pt x="0" y="415073"/>
                    <a:pt x="0" y="398597"/>
                  </a:cubicBezTo>
                  <a:lnTo>
                    <a:pt x="0" y="62123"/>
                  </a:lnTo>
                  <a:cubicBezTo>
                    <a:pt x="0" y="45647"/>
                    <a:pt x="6545" y="29846"/>
                    <a:pt x="18195" y="18195"/>
                  </a:cubicBezTo>
                  <a:cubicBezTo>
                    <a:pt x="29846" y="6545"/>
                    <a:pt x="45647" y="0"/>
                    <a:pt x="62123" y="0"/>
                  </a:cubicBezTo>
                  <a:close/>
                </a:path>
              </a:pathLst>
            </a:custGeom>
            <a:solidFill>
              <a:srgbClr val="253D5E"/>
            </a:solidFill>
            <a:ln cap="rnd">
              <a:noFill/>
              <a:prstDash val="solid"/>
              <a:round/>
            </a:ln>
          </p:spPr>
        </p:sp>
        <p:sp>
          <p:nvSpPr>
            <p:cNvPr name="TextBox 13" id="13"/>
            <p:cNvSpPr txBox="true"/>
            <p:nvPr/>
          </p:nvSpPr>
          <p:spPr>
            <a:xfrm>
              <a:off x="0" y="-38100"/>
              <a:ext cx="1115967" cy="498820"/>
            </a:xfrm>
            <a:prstGeom prst="rect">
              <a:avLst/>
            </a:prstGeom>
          </p:spPr>
          <p:txBody>
            <a:bodyPr anchor="ctr" rtlCol="false" tIns="50800" lIns="50800" bIns="50800" rIns="50800"/>
            <a:lstStyle/>
            <a:p>
              <a:pPr algn="ctr">
                <a:lnSpc>
                  <a:spcPts val="2940"/>
                </a:lnSpc>
              </a:pPr>
            </a:p>
          </p:txBody>
        </p:sp>
      </p:grpSp>
      <p:sp>
        <p:nvSpPr>
          <p:cNvPr name="Freeform 14" id="14"/>
          <p:cNvSpPr/>
          <p:nvPr/>
        </p:nvSpPr>
        <p:spPr>
          <a:xfrm flipH="false" flipV="false" rot="0">
            <a:off x="16836628" y="1018699"/>
            <a:ext cx="422672" cy="338138"/>
          </a:xfrm>
          <a:custGeom>
            <a:avLst/>
            <a:gdLst/>
            <a:ahLst/>
            <a:cxnLst/>
            <a:rect r="r" b="b" t="t" l="l"/>
            <a:pathLst>
              <a:path h="338138" w="422672">
                <a:moveTo>
                  <a:pt x="0" y="0"/>
                </a:moveTo>
                <a:lnTo>
                  <a:pt x="422672" y="0"/>
                </a:lnTo>
                <a:lnTo>
                  <a:pt x="422672" y="338137"/>
                </a:lnTo>
                <a:lnTo>
                  <a:pt x="0" y="3381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9144000" y="3141281"/>
            <a:ext cx="8717556" cy="5829866"/>
          </a:xfrm>
          <a:custGeom>
            <a:avLst/>
            <a:gdLst/>
            <a:ahLst/>
            <a:cxnLst/>
            <a:rect r="r" b="b" t="t" l="l"/>
            <a:pathLst>
              <a:path h="5829866" w="8717556">
                <a:moveTo>
                  <a:pt x="0" y="0"/>
                </a:moveTo>
                <a:lnTo>
                  <a:pt x="8717556" y="0"/>
                </a:lnTo>
                <a:lnTo>
                  <a:pt x="8717556" y="5829866"/>
                </a:lnTo>
                <a:lnTo>
                  <a:pt x="0" y="5829866"/>
                </a:lnTo>
                <a:lnTo>
                  <a:pt x="0" y="0"/>
                </a:lnTo>
                <a:close/>
              </a:path>
            </a:pathLst>
          </a:custGeom>
          <a:blipFill>
            <a:blip r:embed="rId5"/>
            <a:stretch>
              <a:fillRect l="0" t="0" r="0" b="0"/>
            </a:stretch>
          </a:blipFill>
        </p:spPr>
      </p:sp>
      <p:sp>
        <p:nvSpPr>
          <p:cNvPr name="TextBox 16" id="16"/>
          <p:cNvSpPr txBox="true"/>
          <p:nvPr/>
        </p:nvSpPr>
        <p:spPr>
          <a:xfrm rot="0">
            <a:off x="3541887" y="1900294"/>
            <a:ext cx="3894831" cy="1099821"/>
          </a:xfrm>
          <a:prstGeom prst="rect">
            <a:avLst/>
          </a:prstGeom>
        </p:spPr>
        <p:txBody>
          <a:bodyPr anchor="t" rtlCol="false" tIns="0" lIns="0" bIns="0" rIns="0">
            <a:spAutoFit/>
          </a:bodyPr>
          <a:lstStyle/>
          <a:p>
            <a:pPr algn="ctr" marL="0" indent="0" lvl="0">
              <a:lnSpc>
                <a:spcPts val="4479"/>
              </a:lnSpc>
              <a:spcBef>
                <a:spcPct val="0"/>
              </a:spcBef>
            </a:pPr>
            <a:r>
              <a:rPr lang="en-US" b="true" sz="3199">
                <a:solidFill>
                  <a:srgbClr val="8AB934"/>
                </a:solidFill>
                <a:latin typeface="Montaser Arabic Bold"/>
                <a:ea typeface="Montaser Arabic Bold"/>
                <a:cs typeface="Montaser Arabic Bold"/>
                <a:sym typeface="Montaser Arabic Bold"/>
              </a:rPr>
              <a:t>Meeting the demand</a:t>
            </a:r>
          </a:p>
        </p:txBody>
      </p:sp>
      <p:grpSp>
        <p:nvGrpSpPr>
          <p:cNvPr name="Group 17" id="17"/>
          <p:cNvGrpSpPr/>
          <p:nvPr/>
        </p:nvGrpSpPr>
        <p:grpSpPr>
          <a:xfrm rot="0">
            <a:off x="1028700" y="1008698"/>
            <a:ext cx="3020861" cy="358140"/>
            <a:chOff x="0" y="0"/>
            <a:chExt cx="4027815" cy="477520"/>
          </a:xfrm>
        </p:grpSpPr>
        <p:sp>
          <p:nvSpPr>
            <p:cNvPr name="TextBox 18" id="18"/>
            <p:cNvSpPr txBox="true"/>
            <p:nvPr/>
          </p:nvSpPr>
          <p:spPr>
            <a:xfrm rot="0">
              <a:off x="1673142" y="-38100"/>
              <a:ext cx="2354673"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Ultra-Bold"/>
                  <a:ea typeface="Montaser Arabic Ultra-Bold"/>
                  <a:cs typeface="Montaser Arabic Ultra-Bold"/>
                  <a:sym typeface="Montaser Arabic Ultra-Bold"/>
                </a:rPr>
                <a:t>Laundry</a:t>
              </a:r>
            </a:p>
          </p:txBody>
        </p:sp>
        <p:sp>
          <p:nvSpPr>
            <p:cNvPr name="TextBox 19" id="19"/>
            <p:cNvSpPr txBox="true"/>
            <p:nvPr/>
          </p:nvSpPr>
          <p:spPr>
            <a:xfrm rot="0">
              <a:off x="0" y="-38100"/>
              <a:ext cx="2111412"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53D5E"/>
                  </a:solidFill>
                  <a:latin typeface="Montaser Arabic Ultra-Bold"/>
                  <a:ea typeface="Montaser Arabic Ultra-Bold"/>
                  <a:cs typeface="Montaser Arabic Ultra-Bold"/>
                  <a:sym typeface="Montaser Arabic Ultra-Bold"/>
                </a:rPr>
                <a:t>FLAME</a:t>
              </a:r>
            </a:p>
          </p:txBody>
        </p:sp>
      </p:grpSp>
      <p:grpSp>
        <p:nvGrpSpPr>
          <p:cNvPr name="Group 20" id="20"/>
          <p:cNvGrpSpPr/>
          <p:nvPr/>
        </p:nvGrpSpPr>
        <p:grpSpPr>
          <a:xfrm rot="0">
            <a:off x="8332006" y="690562"/>
            <a:ext cx="5756821" cy="318135"/>
            <a:chOff x="0" y="0"/>
            <a:chExt cx="7675761" cy="424180"/>
          </a:xfrm>
        </p:grpSpPr>
        <p:sp>
          <p:nvSpPr>
            <p:cNvPr name="TextBox 21" id="21"/>
            <p:cNvSpPr txBox="true"/>
            <p:nvPr/>
          </p:nvSpPr>
          <p:spPr>
            <a:xfrm rot="0">
              <a:off x="0" y="-38100"/>
              <a:ext cx="1918940" cy="462280"/>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000000"/>
                  </a:solidFill>
                  <a:latin typeface="Montaser Arabic Light"/>
                  <a:ea typeface="Montaser Arabic Light"/>
                  <a:cs typeface="Montaser Arabic Light"/>
                  <a:sym typeface="Montaser Arabic Light"/>
                </a:rPr>
                <a:t>Home</a:t>
              </a:r>
            </a:p>
          </p:txBody>
        </p:sp>
        <p:sp>
          <p:nvSpPr>
            <p:cNvPr name="TextBox 22" id="22"/>
            <p:cNvSpPr txBox="true"/>
            <p:nvPr/>
          </p:nvSpPr>
          <p:spPr>
            <a:xfrm rot="0">
              <a:off x="1918940" y="-38100"/>
              <a:ext cx="3198316" cy="462280"/>
            </a:xfrm>
            <a:prstGeom prst="rect">
              <a:avLst/>
            </a:prstGeom>
          </p:spPr>
          <p:txBody>
            <a:bodyPr anchor="t" rtlCol="false" tIns="0" lIns="0" bIns="0" rIns="0">
              <a:spAutoFit/>
            </a:bodyPr>
            <a:lstStyle/>
            <a:p>
              <a:pPr algn="ctr" marL="0" indent="0" lvl="0">
                <a:lnSpc>
                  <a:spcPts val="2940"/>
                </a:lnSpc>
                <a:spcBef>
                  <a:spcPct val="0"/>
                </a:spcBef>
              </a:pPr>
              <a:r>
                <a:rPr lang="en-US" b="true" sz="2100">
                  <a:solidFill>
                    <a:srgbClr val="000000"/>
                  </a:solidFill>
                  <a:latin typeface="Montaser Arabic Bold"/>
                  <a:ea typeface="Montaser Arabic Bold"/>
                  <a:cs typeface="Montaser Arabic Bold"/>
                  <a:sym typeface="Montaser Arabic Bold"/>
                </a:rPr>
                <a:t>Free Laundry</a:t>
              </a:r>
            </a:p>
          </p:txBody>
        </p:sp>
        <p:sp>
          <p:nvSpPr>
            <p:cNvPr name="TextBox 23" id="23"/>
            <p:cNvSpPr txBox="true"/>
            <p:nvPr/>
          </p:nvSpPr>
          <p:spPr>
            <a:xfrm rot="0">
              <a:off x="5117256" y="-38100"/>
              <a:ext cx="2558505" cy="462280"/>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000000"/>
                  </a:solidFill>
                  <a:latin typeface="Montaser Arabic Light"/>
                  <a:ea typeface="Montaser Arabic Light"/>
                  <a:cs typeface="Montaser Arabic Light"/>
                  <a:sym typeface="Montaser Arabic Light"/>
                </a:rPr>
                <a:t>Paid Laundry</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3827" y="4439595"/>
            <a:ext cx="2608435" cy="3627570"/>
            <a:chOff x="0" y="0"/>
            <a:chExt cx="686995" cy="955409"/>
          </a:xfrm>
        </p:grpSpPr>
        <p:sp>
          <p:nvSpPr>
            <p:cNvPr name="Freeform 3" id="3"/>
            <p:cNvSpPr/>
            <p:nvPr/>
          </p:nvSpPr>
          <p:spPr>
            <a:xfrm flipH="false" flipV="false" rot="0">
              <a:off x="0" y="0"/>
              <a:ext cx="686995" cy="955410"/>
            </a:xfrm>
            <a:custGeom>
              <a:avLst/>
              <a:gdLst/>
              <a:ahLst/>
              <a:cxnLst/>
              <a:rect r="r" b="b" t="t" l="l"/>
              <a:pathLst>
                <a:path h="955410" w="686995">
                  <a:moveTo>
                    <a:pt x="100913" y="0"/>
                  </a:moveTo>
                  <a:lnTo>
                    <a:pt x="586082" y="0"/>
                  </a:lnTo>
                  <a:cubicBezTo>
                    <a:pt x="612846" y="0"/>
                    <a:pt x="638513" y="10632"/>
                    <a:pt x="657438" y="29557"/>
                  </a:cubicBezTo>
                  <a:cubicBezTo>
                    <a:pt x="676363" y="48482"/>
                    <a:pt x="686995" y="74149"/>
                    <a:pt x="686995" y="100913"/>
                  </a:cubicBezTo>
                  <a:lnTo>
                    <a:pt x="686995" y="854496"/>
                  </a:lnTo>
                  <a:cubicBezTo>
                    <a:pt x="686995" y="881260"/>
                    <a:pt x="676363" y="906928"/>
                    <a:pt x="657438" y="925853"/>
                  </a:cubicBezTo>
                  <a:cubicBezTo>
                    <a:pt x="638513" y="944778"/>
                    <a:pt x="612846" y="955410"/>
                    <a:pt x="586082" y="955410"/>
                  </a:cubicBezTo>
                  <a:lnTo>
                    <a:pt x="100913" y="955410"/>
                  </a:lnTo>
                  <a:cubicBezTo>
                    <a:pt x="74149" y="955410"/>
                    <a:pt x="48482" y="944778"/>
                    <a:pt x="29557" y="925853"/>
                  </a:cubicBezTo>
                  <a:cubicBezTo>
                    <a:pt x="10632" y="906928"/>
                    <a:pt x="0" y="881260"/>
                    <a:pt x="0" y="854496"/>
                  </a:cubicBezTo>
                  <a:lnTo>
                    <a:pt x="0" y="100913"/>
                  </a:lnTo>
                  <a:cubicBezTo>
                    <a:pt x="0" y="74149"/>
                    <a:pt x="10632" y="48482"/>
                    <a:pt x="29557" y="29557"/>
                  </a:cubicBezTo>
                  <a:cubicBezTo>
                    <a:pt x="48482" y="10632"/>
                    <a:pt x="74149" y="0"/>
                    <a:pt x="100913" y="0"/>
                  </a:cubicBezTo>
                  <a:close/>
                </a:path>
              </a:pathLst>
            </a:custGeom>
            <a:solidFill>
              <a:srgbClr val="8AB934"/>
            </a:solidFill>
            <a:ln cap="rnd">
              <a:noFill/>
              <a:prstDash val="solid"/>
              <a:round/>
            </a:ln>
          </p:spPr>
        </p:sp>
        <p:sp>
          <p:nvSpPr>
            <p:cNvPr name="TextBox 4" id="4"/>
            <p:cNvSpPr txBox="true"/>
            <p:nvPr/>
          </p:nvSpPr>
          <p:spPr>
            <a:xfrm>
              <a:off x="0" y="-38100"/>
              <a:ext cx="686995" cy="993509"/>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6836628" y="1018699"/>
            <a:ext cx="422672" cy="338138"/>
          </a:xfrm>
          <a:custGeom>
            <a:avLst/>
            <a:gdLst/>
            <a:ahLst/>
            <a:cxnLst/>
            <a:rect r="r" b="b" t="t" l="l"/>
            <a:pathLst>
              <a:path h="338138" w="422672">
                <a:moveTo>
                  <a:pt x="0" y="0"/>
                </a:moveTo>
                <a:lnTo>
                  <a:pt x="422672" y="0"/>
                </a:lnTo>
                <a:lnTo>
                  <a:pt x="422672" y="338137"/>
                </a:lnTo>
                <a:lnTo>
                  <a:pt x="0" y="338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694605" y="2772579"/>
            <a:ext cx="10898789" cy="6961602"/>
          </a:xfrm>
          <a:custGeom>
            <a:avLst/>
            <a:gdLst/>
            <a:ahLst/>
            <a:cxnLst/>
            <a:rect r="r" b="b" t="t" l="l"/>
            <a:pathLst>
              <a:path h="6961602" w="10898789">
                <a:moveTo>
                  <a:pt x="0" y="0"/>
                </a:moveTo>
                <a:lnTo>
                  <a:pt x="10898790" y="0"/>
                </a:lnTo>
                <a:lnTo>
                  <a:pt x="10898790" y="6961602"/>
                </a:lnTo>
                <a:lnTo>
                  <a:pt x="0" y="6961602"/>
                </a:lnTo>
                <a:lnTo>
                  <a:pt x="0" y="0"/>
                </a:lnTo>
                <a:close/>
              </a:path>
            </a:pathLst>
          </a:custGeom>
          <a:blipFill>
            <a:blip r:embed="rId4"/>
            <a:stretch>
              <a:fillRect l="0" t="0" r="0" b="0"/>
            </a:stretch>
          </a:blipFill>
        </p:spPr>
      </p:sp>
      <p:sp>
        <p:nvSpPr>
          <p:cNvPr name="TextBox 7" id="7"/>
          <p:cNvSpPr txBox="true"/>
          <p:nvPr/>
        </p:nvSpPr>
        <p:spPr>
          <a:xfrm rot="0">
            <a:off x="4584650" y="1579666"/>
            <a:ext cx="9118701" cy="754761"/>
          </a:xfrm>
          <a:prstGeom prst="rect">
            <a:avLst/>
          </a:prstGeom>
        </p:spPr>
        <p:txBody>
          <a:bodyPr anchor="t" rtlCol="false" tIns="0" lIns="0" bIns="0" rIns="0">
            <a:spAutoFit/>
          </a:bodyPr>
          <a:lstStyle/>
          <a:p>
            <a:pPr algn="ctr" marL="0" indent="0" lvl="0">
              <a:lnSpc>
                <a:spcPts val="6192"/>
              </a:lnSpc>
            </a:pPr>
            <a:r>
              <a:rPr lang="en-US" b="true" sz="4800">
                <a:solidFill>
                  <a:srgbClr val="253D5E"/>
                </a:solidFill>
                <a:latin typeface="Montaser Arabic Ultra-Bold"/>
                <a:ea typeface="Montaser Arabic Ultra-Bold"/>
                <a:cs typeface="Montaser Arabic Ultra-Bold"/>
                <a:sym typeface="Montaser Arabic Ultra-Bold"/>
              </a:rPr>
              <a:t>FINAL OBJECTIVE</a:t>
            </a:r>
          </a:p>
        </p:txBody>
      </p:sp>
      <p:grpSp>
        <p:nvGrpSpPr>
          <p:cNvPr name="Group 8" id="8"/>
          <p:cNvGrpSpPr/>
          <p:nvPr/>
        </p:nvGrpSpPr>
        <p:grpSpPr>
          <a:xfrm rot="0">
            <a:off x="1028700" y="1008698"/>
            <a:ext cx="3020861" cy="358140"/>
            <a:chOff x="0" y="0"/>
            <a:chExt cx="4027815" cy="477520"/>
          </a:xfrm>
        </p:grpSpPr>
        <p:sp>
          <p:nvSpPr>
            <p:cNvPr name="TextBox 9" id="9"/>
            <p:cNvSpPr txBox="true"/>
            <p:nvPr/>
          </p:nvSpPr>
          <p:spPr>
            <a:xfrm rot="0">
              <a:off x="1673142" y="-38100"/>
              <a:ext cx="2354673"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Ultra-Bold"/>
                  <a:ea typeface="Montaser Arabic Ultra-Bold"/>
                  <a:cs typeface="Montaser Arabic Ultra-Bold"/>
                  <a:sym typeface="Montaser Arabic Ultra-Bold"/>
                </a:rPr>
                <a:t>Laundry</a:t>
              </a:r>
            </a:p>
          </p:txBody>
        </p:sp>
        <p:sp>
          <p:nvSpPr>
            <p:cNvPr name="TextBox 10" id="10"/>
            <p:cNvSpPr txBox="true"/>
            <p:nvPr/>
          </p:nvSpPr>
          <p:spPr>
            <a:xfrm rot="0">
              <a:off x="0" y="-38100"/>
              <a:ext cx="2111412"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53D5E"/>
                  </a:solidFill>
                  <a:latin typeface="Montaser Arabic Ultra-Bold"/>
                  <a:ea typeface="Montaser Arabic Ultra-Bold"/>
                  <a:cs typeface="Montaser Arabic Ultra-Bold"/>
                  <a:sym typeface="Montaser Arabic Ultra-Bold"/>
                </a:rPr>
                <a:t>FLAME</a:t>
              </a:r>
            </a:p>
          </p:txBody>
        </p:sp>
      </p:grpSp>
      <p:grpSp>
        <p:nvGrpSpPr>
          <p:cNvPr name="Group 11" id="11"/>
          <p:cNvGrpSpPr/>
          <p:nvPr/>
        </p:nvGrpSpPr>
        <p:grpSpPr>
          <a:xfrm rot="0">
            <a:off x="8332006" y="690562"/>
            <a:ext cx="5756821" cy="318135"/>
            <a:chOff x="0" y="0"/>
            <a:chExt cx="7675761" cy="424180"/>
          </a:xfrm>
        </p:grpSpPr>
        <p:sp>
          <p:nvSpPr>
            <p:cNvPr name="TextBox 12" id="12"/>
            <p:cNvSpPr txBox="true"/>
            <p:nvPr/>
          </p:nvSpPr>
          <p:spPr>
            <a:xfrm rot="0">
              <a:off x="0" y="-38100"/>
              <a:ext cx="1918940" cy="462280"/>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000000"/>
                  </a:solidFill>
                  <a:latin typeface="Montaser Arabic Light"/>
                  <a:ea typeface="Montaser Arabic Light"/>
                  <a:cs typeface="Montaser Arabic Light"/>
                  <a:sym typeface="Montaser Arabic Light"/>
                </a:rPr>
                <a:t>Home</a:t>
              </a:r>
            </a:p>
          </p:txBody>
        </p:sp>
        <p:sp>
          <p:nvSpPr>
            <p:cNvPr name="TextBox 13" id="13"/>
            <p:cNvSpPr txBox="true"/>
            <p:nvPr/>
          </p:nvSpPr>
          <p:spPr>
            <a:xfrm rot="0">
              <a:off x="1918940" y="-38100"/>
              <a:ext cx="3198316" cy="462280"/>
            </a:xfrm>
            <a:prstGeom prst="rect">
              <a:avLst/>
            </a:prstGeom>
          </p:spPr>
          <p:txBody>
            <a:bodyPr anchor="t" rtlCol="false" tIns="0" lIns="0" bIns="0" rIns="0">
              <a:spAutoFit/>
            </a:bodyPr>
            <a:lstStyle/>
            <a:p>
              <a:pPr algn="ctr" marL="0" indent="0" lvl="0">
                <a:lnSpc>
                  <a:spcPts val="2940"/>
                </a:lnSpc>
                <a:spcBef>
                  <a:spcPct val="0"/>
                </a:spcBef>
              </a:pPr>
              <a:r>
                <a:rPr lang="en-US" b="true" sz="2100">
                  <a:solidFill>
                    <a:srgbClr val="000000"/>
                  </a:solidFill>
                  <a:latin typeface="Montaser Arabic Bold"/>
                  <a:ea typeface="Montaser Arabic Bold"/>
                  <a:cs typeface="Montaser Arabic Bold"/>
                  <a:sym typeface="Montaser Arabic Bold"/>
                </a:rPr>
                <a:t>Free Laundry</a:t>
              </a:r>
            </a:p>
          </p:txBody>
        </p:sp>
        <p:sp>
          <p:nvSpPr>
            <p:cNvPr name="TextBox 14" id="14"/>
            <p:cNvSpPr txBox="true"/>
            <p:nvPr/>
          </p:nvSpPr>
          <p:spPr>
            <a:xfrm rot="0">
              <a:off x="5117256" y="-38100"/>
              <a:ext cx="2558505" cy="462280"/>
            </a:xfrm>
            <a:prstGeom prst="rect">
              <a:avLst/>
            </a:prstGeom>
          </p:spPr>
          <p:txBody>
            <a:bodyPr anchor="t" rtlCol="false" tIns="0" lIns="0" bIns="0" rIns="0">
              <a:spAutoFit/>
            </a:bodyPr>
            <a:lstStyle/>
            <a:p>
              <a:pPr algn="ctr" marL="0" indent="0" lvl="0">
                <a:lnSpc>
                  <a:spcPts val="2940"/>
                </a:lnSpc>
                <a:spcBef>
                  <a:spcPct val="0"/>
                </a:spcBef>
              </a:pPr>
              <a:r>
                <a:rPr lang="en-US" b="true" sz="2100">
                  <a:solidFill>
                    <a:srgbClr val="000000"/>
                  </a:solidFill>
                  <a:latin typeface="Montaser Arabic Bold"/>
                  <a:ea typeface="Montaser Arabic Bold"/>
                  <a:cs typeface="Montaser Arabic Bold"/>
                  <a:sym typeface="Montaser Arabic Bold"/>
                </a:rPr>
                <a:t>Paid Laundry</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36628" y="1018699"/>
            <a:ext cx="422672" cy="338138"/>
          </a:xfrm>
          <a:custGeom>
            <a:avLst/>
            <a:gdLst/>
            <a:ahLst/>
            <a:cxnLst/>
            <a:rect r="r" b="b" t="t" l="l"/>
            <a:pathLst>
              <a:path h="338138" w="422672">
                <a:moveTo>
                  <a:pt x="0" y="0"/>
                </a:moveTo>
                <a:lnTo>
                  <a:pt x="422672" y="0"/>
                </a:lnTo>
                <a:lnTo>
                  <a:pt x="422672" y="338137"/>
                </a:lnTo>
                <a:lnTo>
                  <a:pt x="0" y="338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56603" y="2282549"/>
            <a:ext cx="6381098" cy="5640069"/>
            <a:chOff x="0" y="0"/>
            <a:chExt cx="1802863" cy="1593499"/>
          </a:xfrm>
        </p:grpSpPr>
        <p:sp>
          <p:nvSpPr>
            <p:cNvPr name="Freeform 4" id="4"/>
            <p:cNvSpPr/>
            <p:nvPr/>
          </p:nvSpPr>
          <p:spPr>
            <a:xfrm flipH="false" flipV="false" rot="0">
              <a:off x="0" y="0"/>
              <a:ext cx="1802863" cy="1593499"/>
            </a:xfrm>
            <a:custGeom>
              <a:avLst/>
              <a:gdLst/>
              <a:ahLst/>
              <a:cxnLst/>
              <a:rect r="r" b="b" t="t" l="l"/>
              <a:pathLst>
                <a:path h="1593499" w="1802863">
                  <a:moveTo>
                    <a:pt x="42464" y="0"/>
                  </a:moveTo>
                  <a:lnTo>
                    <a:pt x="1760399" y="0"/>
                  </a:lnTo>
                  <a:cubicBezTo>
                    <a:pt x="1771661" y="0"/>
                    <a:pt x="1782462" y="4474"/>
                    <a:pt x="1790426" y="12437"/>
                  </a:cubicBezTo>
                  <a:cubicBezTo>
                    <a:pt x="1798389" y="20401"/>
                    <a:pt x="1802863" y="31202"/>
                    <a:pt x="1802863" y="42464"/>
                  </a:cubicBezTo>
                  <a:lnTo>
                    <a:pt x="1802863" y="1551035"/>
                  </a:lnTo>
                  <a:cubicBezTo>
                    <a:pt x="1802863" y="1574487"/>
                    <a:pt x="1783851" y="1593499"/>
                    <a:pt x="1760399" y="1593499"/>
                  </a:cubicBezTo>
                  <a:lnTo>
                    <a:pt x="42464" y="1593499"/>
                  </a:lnTo>
                  <a:cubicBezTo>
                    <a:pt x="19012" y="1593499"/>
                    <a:pt x="0" y="1574487"/>
                    <a:pt x="0" y="1551035"/>
                  </a:cubicBezTo>
                  <a:lnTo>
                    <a:pt x="0" y="42464"/>
                  </a:lnTo>
                  <a:cubicBezTo>
                    <a:pt x="0" y="19012"/>
                    <a:pt x="19012" y="0"/>
                    <a:pt x="42464" y="0"/>
                  </a:cubicBezTo>
                  <a:close/>
                </a:path>
              </a:pathLst>
            </a:custGeom>
            <a:solidFill>
              <a:srgbClr val="FFFFFF"/>
            </a:solidFill>
          </p:spPr>
        </p:sp>
        <p:sp>
          <p:nvSpPr>
            <p:cNvPr name="TextBox 5" id="5"/>
            <p:cNvSpPr txBox="true"/>
            <p:nvPr/>
          </p:nvSpPr>
          <p:spPr>
            <a:xfrm>
              <a:off x="0" y="-38100"/>
              <a:ext cx="1802863" cy="1631599"/>
            </a:xfrm>
            <a:prstGeom prst="rect">
              <a:avLst/>
            </a:prstGeom>
          </p:spPr>
          <p:txBody>
            <a:bodyPr anchor="ctr" rtlCol="false" tIns="47355" lIns="47355" bIns="47355" rIns="47355"/>
            <a:lstStyle/>
            <a:p>
              <a:pPr algn="ctr">
                <a:lnSpc>
                  <a:spcPts val="2940"/>
                </a:lnSpc>
              </a:pPr>
            </a:p>
          </p:txBody>
        </p:sp>
      </p:grpSp>
      <p:grpSp>
        <p:nvGrpSpPr>
          <p:cNvPr name="Group 6" id="6"/>
          <p:cNvGrpSpPr/>
          <p:nvPr/>
        </p:nvGrpSpPr>
        <p:grpSpPr>
          <a:xfrm rot="0">
            <a:off x="-647931" y="2851032"/>
            <a:ext cx="5974981" cy="5225670"/>
            <a:chOff x="0" y="0"/>
            <a:chExt cx="993013" cy="868481"/>
          </a:xfrm>
        </p:grpSpPr>
        <p:sp>
          <p:nvSpPr>
            <p:cNvPr name="Freeform 7" id="7"/>
            <p:cNvSpPr/>
            <p:nvPr/>
          </p:nvSpPr>
          <p:spPr>
            <a:xfrm flipH="false" flipV="false" rot="0">
              <a:off x="0" y="0"/>
              <a:ext cx="993013" cy="868481"/>
            </a:xfrm>
            <a:custGeom>
              <a:avLst/>
              <a:gdLst/>
              <a:ahLst/>
              <a:cxnLst/>
              <a:rect r="r" b="b" t="t" l="l"/>
              <a:pathLst>
                <a:path h="868481" w="993013">
                  <a:moveTo>
                    <a:pt x="33689" y="0"/>
                  </a:moveTo>
                  <a:lnTo>
                    <a:pt x="959324" y="0"/>
                  </a:lnTo>
                  <a:cubicBezTo>
                    <a:pt x="968259" y="0"/>
                    <a:pt x="976828" y="3549"/>
                    <a:pt x="983146" y="9867"/>
                  </a:cubicBezTo>
                  <a:cubicBezTo>
                    <a:pt x="989464" y="16185"/>
                    <a:pt x="993013" y="24754"/>
                    <a:pt x="993013" y="33689"/>
                  </a:cubicBezTo>
                  <a:lnTo>
                    <a:pt x="993013" y="834792"/>
                  </a:lnTo>
                  <a:cubicBezTo>
                    <a:pt x="993013" y="843727"/>
                    <a:pt x="989464" y="852296"/>
                    <a:pt x="983146" y="858614"/>
                  </a:cubicBezTo>
                  <a:cubicBezTo>
                    <a:pt x="976828" y="864932"/>
                    <a:pt x="968259" y="868481"/>
                    <a:pt x="959324" y="868481"/>
                  </a:cubicBezTo>
                  <a:lnTo>
                    <a:pt x="33689" y="868481"/>
                  </a:lnTo>
                  <a:cubicBezTo>
                    <a:pt x="24754" y="868481"/>
                    <a:pt x="16185" y="864932"/>
                    <a:pt x="9867" y="858614"/>
                  </a:cubicBezTo>
                  <a:cubicBezTo>
                    <a:pt x="3549" y="852296"/>
                    <a:pt x="0" y="843727"/>
                    <a:pt x="0" y="834792"/>
                  </a:cubicBezTo>
                  <a:lnTo>
                    <a:pt x="0" y="33689"/>
                  </a:lnTo>
                  <a:cubicBezTo>
                    <a:pt x="0" y="24754"/>
                    <a:pt x="3549" y="16185"/>
                    <a:pt x="9867" y="9867"/>
                  </a:cubicBezTo>
                  <a:cubicBezTo>
                    <a:pt x="16185" y="3549"/>
                    <a:pt x="24754" y="0"/>
                    <a:pt x="33689" y="0"/>
                  </a:cubicBezTo>
                  <a:close/>
                </a:path>
              </a:pathLst>
            </a:custGeom>
            <a:blipFill>
              <a:blip r:embed="rId4"/>
              <a:stretch>
                <a:fillRect l="0" t="-38907" r="0" b="-13544"/>
              </a:stretch>
            </a:blipFill>
          </p:spPr>
        </p:sp>
      </p:grpSp>
      <p:sp>
        <p:nvSpPr>
          <p:cNvPr name="Freeform 8" id="8"/>
          <p:cNvSpPr/>
          <p:nvPr/>
        </p:nvSpPr>
        <p:spPr>
          <a:xfrm flipH="false" flipV="false" rot="0">
            <a:off x="6212497" y="3443185"/>
            <a:ext cx="11301259" cy="4633516"/>
          </a:xfrm>
          <a:custGeom>
            <a:avLst/>
            <a:gdLst/>
            <a:ahLst/>
            <a:cxnLst/>
            <a:rect r="r" b="b" t="t" l="l"/>
            <a:pathLst>
              <a:path h="4633516" w="11301259">
                <a:moveTo>
                  <a:pt x="0" y="0"/>
                </a:moveTo>
                <a:lnTo>
                  <a:pt x="11301259" y="0"/>
                </a:lnTo>
                <a:lnTo>
                  <a:pt x="11301259" y="4633516"/>
                </a:lnTo>
                <a:lnTo>
                  <a:pt x="0" y="4633516"/>
                </a:lnTo>
                <a:lnTo>
                  <a:pt x="0" y="0"/>
                </a:lnTo>
                <a:close/>
              </a:path>
            </a:pathLst>
          </a:custGeom>
          <a:blipFill>
            <a:blip r:embed="rId5"/>
            <a:stretch>
              <a:fillRect l="0" t="0" r="0" b="0"/>
            </a:stretch>
          </a:blipFill>
        </p:spPr>
      </p:sp>
      <p:sp>
        <p:nvSpPr>
          <p:cNvPr name="TextBox 9" id="9"/>
          <p:cNvSpPr txBox="true"/>
          <p:nvPr/>
        </p:nvSpPr>
        <p:spPr>
          <a:xfrm rot="0">
            <a:off x="7599565" y="1734988"/>
            <a:ext cx="9099490" cy="754761"/>
          </a:xfrm>
          <a:prstGeom prst="rect">
            <a:avLst/>
          </a:prstGeom>
        </p:spPr>
        <p:txBody>
          <a:bodyPr anchor="t" rtlCol="false" tIns="0" lIns="0" bIns="0" rIns="0">
            <a:spAutoFit/>
          </a:bodyPr>
          <a:lstStyle/>
          <a:p>
            <a:pPr algn="l" marL="0" indent="0" lvl="0">
              <a:lnSpc>
                <a:spcPts val="6192"/>
              </a:lnSpc>
            </a:pPr>
            <a:r>
              <a:rPr lang="en-US" b="true" sz="4800">
                <a:solidFill>
                  <a:srgbClr val="253D5E"/>
                </a:solidFill>
                <a:latin typeface="Montaser Arabic Ultra-Bold"/>
                <a:ea typeface="Montaser Arabic Ultra-Bold"/>
                <a:cs typeface="Montaser Arabic Ultra-Bold"/>
                <a:sym typeface="Montaser Arabic Ultra-Bold"/>
              </a:rPr>
              <a:t>Solution after Formulation </a:t>
            </a:r>
          </a:p>
        </p:txBody>
      </p:sp>
      <p:grpSp>
        <p:nvGrpSpPr>
          <p:cNvPr name="Group 10" id="10"/>
          <p:cNvGrpSpPr/>
          <p:nvPr/>
        </p:nvGrpSpPr>
        <p:grpSpPr>
          <a:xfrm rot="0">
            <a:off x="1028700" y="1008698"/>
            <a:ext cx="3020861" cy="358140"/>
            <a:chOff x="0" y="0"/>
            <a:chExt cx="4027815" cy="477520"/>
          </a:xfrm>
        </p:grpSpPr>
        <p:sp>
          <p:nvSpPr>
            <p:cNvPr name="TextBox 11" id="11"/>
            <p:cNvSpPr txBox="true"/>
            <p:nvPr/>
          </p:nvSpPr>
          <p:spPr>
            <a:xfrm rot="0">
              <a:off x="1673142" y="-38100"/>
              <a:ext cx="2354673"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Ultra-Bold"/>
                  <a:ea typeface="Montaser Arabic Ultra-Bold"/>
                  <a:cs typeface="Montaser Arabic Ultra-Bold"/>
                  <a:sym typeface="Montaser Arabic Ultra-Bold"/>
                </a:rPr>
                <a:t>Laundry</a:t>
              </a:r>
            </a:p>
          </p:txBody>
        </p:sp>
        <p:sp>
          <p:nvSpPr>
            <p:cNvPr name="TextBox 12" id="12"/>
            <p:cNvSpPr txBox="true"/>
            <p:nvPr/>
          </p:nvSpPr>
          <p:spPr>
            <a:xfrm rot="0">
              <a:off x="0" y="-38100"/>
              <a:ext cx="2111412"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53D5E"/>
                  </a:solidFill>
                  <a:latin typeface="Montaser Arabic Ultra-Bold"/>
                  <a:ea typeface="Montaser Arabic Ultra-Bold"/>
                  <a:cs typeface="Montaser Arabic Ultra-Bold"/>
                  <a:sym typeface="Montaser Arabic Ultra-Bold"/>
                </a:rPr>
                <a:t>FLAME</a:t>
              </a:r>
            </a:p>
          </p:txBody>
        </p:sp>
      </p:grpSp>
      <p:grpSp>
        <p:nvGrpSpPr>
          <p:cNvPr name="Group 13" id="13"/>
          <p:cNvGrpSpPr/>
          <p:nvPr/>
        </p:nvGrpSpPr>
        <p:grpSpPr>
          <a:xfrm rot="0">
            <a:off x="7400277" y="1028700"/>
            <a:ext cx="5756821" cy="318135"/>
            <a:chOff x="0" y="0"/>
            <a:chExt cx="7675761" cy="424180"/>
          </a:xfrm>
        </p:grpSpPr>
        <p:sp>
          <p:nvSpPr>
            <p:cNvPr name="TextBox 14" id="14"/>
            <p:cNvSpPr txBox="true"/>
            <p:nvPr/>
          </p:nvSpPr>
          <p:spPr>
            <a:xfrm rot="0">
              <a:off x="0" y="-38100"/>
              <a:ext cx="1918940" cy="462280"/>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000000"/>
                  </a:solidFill>
                  <a:latin typeface="Montaser Arabic Light"/>
                  <a:ea typeface="Montaser Arabic Light"/>
                  <a:cs typeface="Montaser Arabic Light"/>
                  <a:sym typeface="Montaser Arabic Light"/>
                </a:rPr>
                <a:t>Home</a:t>
              </a:r>
            </a:p>
          </p:txBody>
        </p:sp>
        <p:sp>
          <p:nvSpPr>
            <p:cNvPr name="TextBox 15" id="15"/>
            <p:cNvSpPr txBox="true"/>
            <p:nvPr/>
          </p:nvSpPr>
          <p:spPr>
            <a:xfrm rot="0">
              <a:off x="1918940" y="-38100"/>
              <a:ext cx="3198316" cy="462280"/>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aser Arabic Light"/>
                  <a:ea typeface="Montaser Arabic Light"/>
                  <a:cs typeface="Montaser Arabic Light"/>
                  <a:sym typeface="Montaser Arabic Light"/>
                </a:rPr>
                <a:t>Free Laundry</a:t>
              </a:r>
            </a:p>
          </p:txBody>
        </p:sp>
        <p:sp>
          <p:nvSpPr>
            <p:cNvPr name="TextBox 16" id="16"/>
            <p:cNvSpPr txBox="true"/>
            <p:nvPr/>
          </p:nvSpPr>
          <p:spPr>
            <a:xfrm rot="0">
              <a:off x="5117256" y="-38100"/>
              <a:ext cx="2558505" cy="462280"/>
            </a:xfrm>
            <a:prstGeom prst="rect">
              <a:avLst/>
            </a:prstGeom>
          </p:spPr>
          <p:txBody>
            <a:bodyPr anchor="t" rtlCol="false" tIns="0" lIns="0" bIns="0" rIns="0">
              <a:spAutoFit/>
            </a:bodyPr>
            <a:lstStyle/>
            <a:p>
              <a:pPr algn="ctr" marL="0" indent="0" lvl="0">
                <a:lnSpc>
                  <a:spcPts val="2940"/>
                </a:lnSpc>
                <a:spcBef>
                  <a:spcPct val="0"/>
                </a:spcBef>
              </a:pPr>
              <a:r>
                <a:rPr lang="en-US" b="true" sz="2100">
                  <a:solidFill>
                    <a:srgbClr val="000000"/>
                  </a:solidFill>
                  <a:latin typeface="Montaser Arabic Bold"/>
                  <a:ea typeface="Montaser Arabic Bold"/>
                  <a:cs typeface="Montaser Arabic Bold"/>
                  <a:sym typeface="Montaser Arabic Bold"/>
                </a:rPr>
                <a:t>Paid Laundry</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36628" y="1018699"/>
            <a:ext cx="422672" cy="338138"/>
          </a:xfrm>
          <a:custGeom>
            <a:avLst/>
            <a:gdLst/>
            <a:ahLst/>
            <a:cxnLst/>
            <a:rect r="r" b="b" t="t" l="l"/>
            <a:pathLst>
              <a:path h="338138" w="422672">
                <a:moveTo>
                  <a:pt x="0" y="0"/>
                </a:moveTo>
                <a:lnTo>
                  <a:pt x="422672" y="0"/>
                </a:lnTo>
                <a:lnTo>
                  <a:pt x="422672" y="338137"/>
                </a:lnTo>
                <a:lnTo>
                  <a:pt x="0" y="338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56603" y="2282549"/>
            <a:ext cx="6381098" cy="5640069"/>
            <a:chOff x="0" y="0"/>
            <a:chExt cx="1802863" cy="1593499"/>
          </a:xfrm>
        </p:grpSpPr>
        <p:sp>
          <p:nvSpPr>
            <p:cNvPr name="Freeform 4" id="4"/>
            <p:cNvSpPr/>
            <p:nvPr/>
          </p:nvSpPr>
          <p:spPr>
            <a:xfrm flipH="false" flipV="false" rot="0">
              <a:off x="0" y="0"/>
              <a:ext cx="1802863" cy="1593499"/>
            </a:xfrm>
            <a:custGeom>
              <a:avLst/>
              <a:gdLst/>
              <a:ahLst/>
              <a:cxnLst/>
              <a:rect r="r" b="b" t="t" l="l"/>
              <a:pathLst>
                <a:path h="1593499" w="1802863">
                  <a:moveTo>
                    <a:pt x="42464" y="0"/>
                  </a:moveTo>
                  <a:lnTo>
                    <a:pt x="1760399" y="0"/>
                  </a:lnTo>
                  <a:cubicBezTo>
                    <a:pt x="1771661" y="0"/>
                    <a:pt x="1782462" y="4474"/>
                    <a:pt x="1790426" y="12437"/>
                  </a:cubicBezTo>
                  <a:cubicBezTo>
                    <a:pt x="1798389" y="20401"/>
                    <a:pt x="1802863" y="31202"/>
                    <a:pt x="1802863" y="42464"/>
                  </a:cubicBezTo>
                  <a:lnTo>
                    <a:pt x="1802863" y="1551035"/>
                  </a:lnTo>
                  <a:cubicBezTo>
                    <a:pt x="1802863" y="1574487"/>
                    <a:pt x="1783851" y="1593499"/>
                    <a:pt x="1760399" y="1593499"/>
                  </a:cubicBezTo>
                  <a:lnTo>
                    <a:pt x="42464" y="1593499"/>
                  </a:lnTo>
                  <a:cubicBezTo>
                    <a:pt x="19012" y="1593499"/>
                    <a:pt x="0" y="1574487"/>
                    <a:pt x="0" y="1551035"/>
                  </a:cubicBezTo>
                  <a:lnTo>
                    <a:pt x="0" y="42464"/>
                  </a:lnTo>
                  <a:cubicBezTo>
                    <a:pt x="0" y="19012"/>
                    <a:pt x="19012" y="0"/>
                    <a:pt x="42464" y="0"/>
                  </a:cubicBezTo>
                  <a:close/>
                </a:path>
              </a:pathLst>
            </a:custGeom>
            <a:solidFill>
              <a:srgbClr val="FFFFFF"/>
            </a:solidFill>
          </p:spPr>
        </p:sp>
        <p:sp>
          <p:nvSpPr>
            <p:cNvPr name="TextBox 5" id="5"/>
            <p:cNvSpPr txBox="true"/>
            <p:nvPr/>
          </p:nvSpPr>
          <p:spPr>
            <a:xfrm>
              <a:off x="0" y="-38100"/>
              <a:ext cx="1802863" cy="1631599"/>
            </a:xfrm>
            <a:prstGeom prst="rect">
              <a:avLst/>
            </a:prstGeom>
          </p:spPr>
          <p:txBody>
            <a:bodyPr anchor="ctr" rtlCol="false" tIns="47355" lIns="47355" bIns="47355" rIns="47355"/>
            <a:lstStyle/>
            <a:p>
              <a:pPr algn="ctr">
                <a:lnSpc>
                  <a:spcPts val="2940"/>
                </a:lnSpc>
              </a:pPr>
            </a:p>
          </p:txBody>
        </p:sp>
      </p:grpSp>
      <p:grpSp>
        <p:nvGrpSpPr>
          <p:cNvPr name="Group 6" id="6"/>
          <p:cNvGrpSpPr/>
          <p:nvPr/>
        </p:nvGrpSpPr>
        <p:grpSpPr>
          <a:xfrm rot="0">
            <a:off x="-647931" y="2851032"/>
            <a:ext cx="5974981" cy="5225670"/>
            <a:chOff x="0" y="0"/>
            <a:chExt cx="993013" cy="868481"/>
          </a:xfrm>
        </p:grpSpPr>
        <p:sp>
          <p:nvSpPr>
            <p:cNvPr name="Freeform 7" id="7"/>
            <p:cNvSpPr/>
            <p:nvPr/>
          </p:nvSpPr>
          <p:spPr>
            <a:xfrm flipH="false" flipV="false" rot="0">
              <a:off x="0" y="0"/>
              <a:ext cx="993013" cy="868481"/>
            </a:xfrm>
            <a:custGeom>
              <a:avLst/>
              <a:gdLst/>
              <a:ahLst/>
              <a:cxnLst/>
              <a:rect r="r" b="b" t="t" l="l"/>
              <a:pathLst>
                <a:path h="868481" w="993013">
                  <a:moveTo>
                    <a:pt x="33689" y="0"/>
                  </a:moveTo>
                  <a:lnTo>
                    <a:pt x="959324" y="0"/>
                  </a:lnTo>
                  <a:cubicBezTo>
                    <a:pt x="968259" y="0"/>
                    <a:pt x="976828" y="3549"/>
                    <a:pt x="983146" y="9867"/>
                  </a:cubicBezTo>
                  <a:cubicBezTo>
                    <a:pt x="989464" y="16185"/>
                    <a:pt x="993013" y="24754"/>
                    <a:pt x="993013" y="33689"/>
                  </a:cubicBezTo>
                  <a:lnTo>
                    <a:pt x="993013" y="834792"/>
                  </a:lnTo>
                  <a:cubicBezTo>
                    <a:pt x="993013" y="843727"/>
                    <a:pt x="989464" y="852296"/>
                    <a:pt x="983146" y="858614"/>
                  </a:cubicBezTo>
                  <a:cubicBezTo>
                    <a:pt x="976828" y="864932"/>
                    <a:pt x="968259" y="868481"/>
                    <a:pt x="959324" y="868481"/>
                  </a:cubicBezTo>
                  <a:lnTo>
                    <a:pt x="33689" y="868481"/>
                  </a:lnTo>
                  <a:cubicBezTo>
                    <a:pt x="24754" y="868481"/>
                    <a:pt x="16185" y="864932"/>
                    <a:pt x="9867" y="858614"/>
                  </a:cubicBezTo>
                  <a:cubicBezTo>
                    <a:pt x="3549" y="852296"/>
                    <a:pt x="0" y="843727"/>
                    <a:pt x="0" y="834792"/>
                  </a:cubicBezTo>
                  <a:lnTo>
                    <a:pt x="0" y="33689"/>
                  </a:lnTo>
                  <a:cubicBezTo>
                    <a:pt x="0" y="24754"/>
                    <a:pt x="3549" y="16185"/>
                    <a:pt x="9867" y="9867"/>
                  </a:cubicBezTo>
                  <a:cubicBezTo>
                    <a:pt x="16185" y="3549"/>
                    <a:pt x="24754" y="0"/>
                    <a:pt x="33689" y="0"/>
                  </a:cubicBezTo>
                  <a:close/>
                </a:path>
              </a:pathLst>
            </a:custGeom>
            <a:blipFill>
              <a:blip r:embed="rId4"/>
              <a:stretch>
                <a:fillRect l="-1279" t="-33600" r="-5477" b="-29152"/>
              </a:stretch>
            </a:blipFill>
          </p:spPr>
        </p:sp>
      </p:grpSp>
      <p:sp>
        <p:nvSpPr>
          <p:cNvPr name="Freeform 8" id="8"/>
          <p:cNvSpPr/>
          <p:nvPr/>
        </p:nvSpPr>
        <p:spPr>
          <a:xfrm flipH="false" flipV="false" rot="0">
            <a:off x="7110717" y="2680340"/>
            <a:ext cx="9425132" cy="7237762"/>
          </a:xfrm>
          <a:custGeom>
            <a:avLst/>
            <a:gdLst/>
            <a:ahLst/>
            <a:cxnLst/>
            <a:rect r="r" b="b" t="t" l="l"/>
            <a:pathLst>
              <a:path h="7237762" w="9425132">
                <a:moveTo>
                  <a:pt x="0" y="0"/>
                </a:moveTo>
                <a:lnTo>
                  <a:pt x="9425132" y="0"/>
                </a:lnTo>
                <a:lnTo>
                  <a:pt x="9425132" y="7237762"/>
                </a:lnTo>
                <a:lnTo>
                  <a:pt x="0" y="7237762"/>
                </a:lnTo>
                <a:lnTo>
                  <a:pt x="0" y="0"/>
                </a:lnTo>
                <a:close/>
              </a:path>
            </a:pathLst>
          </a:custGeom>
          <a:blipFill>
            <a:blip r:embed="rId5"/>
            <a:stretch>
              <a:fillRect l="0" t="-1735" r="0" b="0"/>
            </a:stretch>
          </a:blipFill>
        </p:spPr>
      </p:sp>
      <p:sp>
        <p:nvSpPr>
          <p:cNvPr name="TextBox 9" id="9"/>
          <p:cNvSpPr txBox="true"/>
          <p:nvPr/>
        </p:nvSpPr>
        <p:spPr>
          <a:xfrm rot="0">
            <a:off x="7599565" y="1734988"/>
            <a:ext cx="9099490" cy="754761"/>
          </a:xfrm>
          <a:prstGeom prst="rect">
            <a:avLst/>
          </a:prstGeom>
        </p:spPr>
        <p:txBody>
          <a:bodyPr anchor="t" rtlCol="false" tIns="0" lIns="0" bIns="0" rIns="0">
            <a:spAutoFit/>
          </a:bodyPr>
          <a:lstStyle/>
          <a:p>
            <a:pPr algn="l" marL="0" indent="0" lvl="0">
              <a:lnSpc>
                <a:spcPts val="6192"/>
              </a:lnSpc>
            </a:pPr>
            <a:r>
              <a:rPr lang="en-US" b="true" sz="4800">
                <a:solidFill>
                  <a:srgbClr val="253D5E"/>
                </a:solidFill>
                <a:latin typeface="Montaser Arabic Ultra-Bold"/>
                <a:ea typeface="Montaser Arabic Ultra-Bold"/>
                <a:cs typeface="Montaser Arabic Ultra-Bold"/>
                <a:sym typeface="Montaser Arabic Ultra-Bold"/>
              </a:rPr>
              <a:t>Solution after Formulation </a:t>
            </a:r>
          </a:p>
        </p:txBody>
      </p:sp>
      <p:grpSp>
        <p:nvGrpSpPr>
          <p:cNvPr name="Group 10" id="10"/>
          <p:cNvGrpSpPr/>
          <p:nvPr/>
        </p:nvGrpSpPr>
        <p:grpSpPr>
          <a:xfrm rot="0">
            <a:off x="1028700" y="1008698"/>
            <a:ext cx="3020861" cy="358140"/>
            <a:chOff x="0" y="0"/>
            <a:chExt cx="4027815" cy="477520"/>
          </a:xfrm>
        </p:grpSpPr>
        <p:sp>
          <p:nvSpPr>
            <p:cNvPr name="TextBox 11" id="11"/>
            <p:cNvSpPr txBox="true"/>
            <p:nvPr/>
          </p:nvSpPr>
          <p:spPr>
            <a:xfrm rot="0">
              <a:off x="1673142" y="-38100"/>
              <a:ext cx="2354673"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Ultra-Bold"/>
                  <a:ea typeface="Montaser Arabic Ultra-Bold"/>
                  <a:cs typeface="Montaser Arabic Ultra-Bold"/>
                  <a:sym typeface="Montaser Arabic Ultra-Bold"/>
                </a:rPr>
                <a:t>Laundry</a:t>
              </a:r>
            </a:p>
          </p:txBody>
        </p:sp>
        <p:sp>
          <p:nvSpPr>
            <p:cNvPr name="TextBox 12" id="12"/>
            <p:cNvSpPr txBox="true"/>
            <p:nvPr/>
          </p:nvSpPr>
          <p:spPr>
            <a:xfrm rot="0">
              <a:off x="0" y="-38100"/>
              <a:ext cx="2111412"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53D5E"/>
                  </a:solidFill>
                  <a:latin typeface="Montaser Arabic Ultra-Bold"/>
                  <a:ea typeface="Montaser Arabic Ultra-Bold"/>
                  <a:cs typeface="Montaser Arabic Ultra-Bold"/>
                  <a:sym typeface="Montaser Arabic Ultra-Bold"/>
                </a:rPr>
                <a:t>FLAME</a:t>
              </a:r>
            </a:p>
          </p:txBody>
        </p:sp>
      </p:grpSp>
      <p:grpSp>
        <p:nvGrpSpPr>
          <p:cNvPr name="Group 13" id="13"/>
          <p:cNvGrpSpPr/>
          <p:nvPr/>
        </p:nvGrpSpPr>
        <p:grpSpPr>
          <a:xfrm rot="0">
            <a:off x="7400277" y="1028700"/>
            <a:ext cx="5756821" cy="318135"/>
            <a:chOff x="0" y="0"/>
            <a:chExt cx="7675761" cy="424180"/>
          </a:xfrm>
        </p:grpSpPr>
        <p:sp>
          <p:nvSpPr>
            <p:cNvPr name="TextBox 14" id="14"/>
            <p:cNvSpPr txBox="true"/>
            <p:nvPr/>
          </p:nvSpPr>
          <p:spPr>
            <a:xfrm rot="0">
              <a:off x="0" y="-38100"/>
              <a:ext cx="1918940" cy="462280"/>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000000"/>
                  </a:solidFill>
                  <a:latin typeface="Montaser Arabic Light"/>
                  <a:ea typeface="Montaser Arabic Light"/>
                  <a:cs typeface="Montaser Arabic Light"/>
                  <a:sym typeface="Montaser Arabic Light"/>
                </a:rPr>
                <a:t>Home</a:t>
              </a:r>
            </a:p>
          </p:txBody>
        </p:sp>
        <p:sp>
          <p:nvSpPr>
            <p:cNvPr name="TextBox 15" id="15"/>
            <p:cNvSpPr txBox="true"/>
            <p:nvPr/>
          </p:nvSpPr>
          <p:spPr>
            <a:xfrm rot="0">
              <a:off x="1918940" y="-38100"/>
              <a:ext cx="3198316" cy="462280"/>
            </a:xfrm>
            <a:prstGeom prst="rect">
              <a:avLst/>
            </a:prstGeom>
          </p:spPr>
          <p:txBody>
            <a:bodyPr anchor="t" rtlCol="false" tIns="0" lIns="0" bIns="0" rIns="0">
              <a:spAutoFit/>
            </a:bodyPr>
            <a:lstStyle/>
            <a:p>
              <a:pPr algn="ctr" marL="0" indent="0" lvl="0">
                <a:lnSpc>
                  <a:spcPts val="2940"/>
                </a:lnSpc>
                <a:spcBef>
                  <a:spcPct val="0"/>
                </a:spcBef>
              </a:pPr>
              <a:r>
                <a:rPr lang="en-US" b="true" sz="2100">
                  <a:solidFill>
                    <a:srgbClr val="000000"/>
                  </a:solidFill>
                  <a:latin typeface="Montaser Arabic Bold"/>
                  <a:ea typeface="Montaser Arabic Bold"/>
                  <a:cs typeface="Montaser Arabic Bold"/>
                  <a:sym typeface="Montaser Arabic Bold"/>
                </a:rPr>
                <a:t>Free Laundry</a:t>
              </a:r>
            </a:p>
          </p:txBody>
        </p:sp>
        <p:sp>
          <p:nvSpPr>
            <p:cNvPr name="TextBox 16" id="16"/>
            <p:cNvSpPr txBox="true"/>
            <p:nvPr/>
          </p:nvSpPr>
          <p:spPr>
            <a:xfrm rot="0">
              <a:off x="5117256" y="-38100"/>
              <a:ext cx="2558505" cy="462280"/>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000000"/>
                  </a:solidFill>
                  <a:latin typeface="Montaser Arabic Light"/>
                  <a:ea typeface="Montaser Arabic Light"/>
                  <a:cs typeface="Montaser Arabic Light"/>
                  <a:sym typeface="Montaser Arabic Light"/>
                </a:rPr>
                <a:t>Paid Laundry</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36628" y="1018699"/>
            <a:ext cx="422672" cy="338138"/>
          </a:xfrm>
          <a:custGeom>
            <a:avLst/>
            <a:gdLst/>
            <a:ahLst/>
            <a:cxnLst/>
            <a:rect r="r" b="b" t="t" l="l"/>
            <a:pathLst>
              <a:path h="338138" w="422672">
                <a:moveTo>
                  <a:pt x="0" y="0"/>
                </a:moveTo>
                <a:lnTo>
                  <a:pt x="422672" y="0"/>
                </a:lnTo>
                <a:lnTo>
                  <a:pt x="422672" y="338137"/>
                </a:lnTo>
                <a:lnTo>
                  <a:pt x="0" y="338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594255" y="1838165"/>
            <a:ext cx="9099490" cy="754761"/>
          </a:xfrm>
          <a:prstGeom prst="rect">
            <a:avLst/>
          </a:prstGeom>
        </p:spPr>
        <p:txBody>
          <a:bodyPr anchor="t" rtlCol="false" tIns="0" lIns="0" bIns="0" rIns="0">
            <a:spAutoFit/>
          </a:bodyPr>
          <a:lstStyle/>
          <a:p>
            <a:pPr algn="ctr" marL="0" indent="0" lvl="0">
              <a:lnSpc>
                <a:spcPts val="6192"/>
              </a:lnSpc>
            </a:pPr>
            <a:r>
              <a:rPr lang="en-US" b="true" sz="4800">
                <a:solidFill>
                  <a:srgbClr val="253D5E"/>
                </a:solidFill>
                <a:latin typeface="Montaser Arabic Bold"/>
                <a:ea typeface="Montaser Arabic Bold"/>
                <a:cs typeface="Montaser Arabic Bold"/>
                <a:sym typeface="Montaser Arabic Bold"/>
              </a:rPr>
              <a:t>Limitations/Drawbacks</a:t>
            </a:r>
          </a:p>
        </p:txBody>
      </p:sp>
      <p:grpSp>
        <p:nvGrpSpPr>
          <p:cNvPr name="Group 4" id="4"/>
          <p:cNvGrpSpPr/>
          <p:nvPr/>
        </p:nvGrpSpPr>
        <p:grpSpPr>
          <a:xfrm rot="0">
            <a:off x="1028700" y="1008698"/>
            <a:ext cx="3020861" cy="358140"/>
            <a:chOff x="0" y="0"/>
            <a:chExt cx="4027815" cy="477520"/>
          </a:xfrm>
        </p:grpSpPr>
        <p:sp>
          <p:nvSpPr>
            <p:cNvPr name="TextBox 5" id="5"/>
            <p:cNvSpPr txBox="true"/>
            <p:nvPr/>
          </p:nvSpPr>
          <p:spPr>
            <a:xfrm rot="0">
              <a:off x="1673142" y="-38100"/>
              <a:ext cx="2354673"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Ultra-Bold"/>
                  <a:ea typeface="Montaser Arabic Ultra-Bold"/>
                  <a:cs typeface="Montaser Arabic Ultra-Bold"/>
                  <a:sym typeface="Montaser Arabic Ultra-Bold"/>
                </a:rPr>
                <a:t>Laundry</a:t>
              </a:r>
            </a:p>
          </p:txBody>
        </p:sp>
        <p:sp>
          <p:nvSpPr>
            <p:cNvPr name="TextBox 6" id="6"/>
            <p:cNvSpPr txBox="true"/>
            <p:nvPr/>
          </p:nvSpPr>
          <p:spPr>
            <a:xfrm rot="0">
              <a:off x="0" y="-38100"/>
              <a:ext cx="2111412"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53D5E"/>
                  </a:solidFill>
                  <a:latin typeface="Montaser Arabic Ultra-Bold"/>
                  <a:ea typeface="Montaser Arabic Ultra-Bold"/>
                  <a:cs typeface="Montaser Arabic Ultra-Bold"/>
                  <a:sym typeface="Montaser Arabic Ultra-Bold"/>
                </a:rPr>
                <a:t>FLAME</a:t>
              </a:r>
            </a:p>
          </p:txBody>
        </p:sp>
      </p:grpSp>
      <p:grpSp>
        <p:nvGrpSpPr>
          <p:cNvPr name="Group 7" id="7"/>
          <p:cNvGrpSpPr/>
          <p:nvPr/>
        </p:nvGrpSpPr>
        <p:grpSpPr>
          <a:xfrm rot="0">
            <a:off x="7400277" y="1028700"/>
            <a:ext cx="5756821" cy="318135"/>
            <a:chOff x="0" y="0"/>
            <a:chExt cx="7675761" cy="424180"/>
          </a:xfrm>
        </p:grpSpPr>
        <p:sp>
          <p:nvSpPr>
            <p:cNvPr name="TextBox 8" id="8"/>
            <p:cNvSpPr txBox="true"/>
            <p:nvPr/>
          </p:nvSpPr>
          <p:spPr>
            <a:xfrm rot="0">
              <a:off x="0" y="-38100"/>
              <a:ext cx="1918940" cy="462280"/>
            </a:xfrm>
            <a:prstGeom prst="rect">
              <a:avLst/>
            </a:prstGeom>
          </p:spPr>
          <p:txBody>
            <a:bodyPr anchor="t" rtlCol="false" tIns="0" lIns="0" bIns="0" rIns="0">
              <a:spAutoFit/>
            </a:bodyPr>
            <a:lstStyle/>
            <a:p>
              <a:pPr algn="ctr" marL="0" indent="0" lvl="0">
                <a:lnSpc>
                  <a:spcPts val="2940"/>
                </a:lnSpc>
                <a:spcBef>
                  <a:spcPct val="0"/>
                </a:spcBef>
              </a:pPr>
              <a:r>
                <a:rPr lang="en-US" b="true" sz="2100">
                  <a:solidFill>
                    <a:srgbClr val="000000"/>
                  </a:solidFill>
                  <a:latin typeface="Montaser Arabic Bold"/>
                  <a:ea typeface="Montaser Arabic Bold"/>
                  <a:cs typeface="Montaser Arabic Bold"/>
                  <a:sym typeface="Montaser Arabic Bold"/>
                </a:rPr>
                <a:t>Home</a:t>
              </a:r>
            </a:p>
          </p:txBody>
        </p:sp>
        <p:sp>
          <p:nvSpPr>
            <p:cNvPr name="TextBox 9" id="9"/>
            <p:cNvSpPr txBox="true"/>
            <p:nvPr/>
          </p:nvSpPr>
          <p:spPr>
            <a:xfrm rot="0">
              <a:off x="1918940" y="-38100"/>
              <a:ext cx="3198316" cy="462280"/>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aser Arabic Light"/>
                  <a:ea typeface="Montaser Arabic Light"/>
                  <a:cs typeface="Montaser Arabic Light"/>
                  <a:sym typeface="Montaser Arabic Light"/>
                </a:rPr>
                <a:t>Free Laundry</a:t>
              </a:r>
            </a:p>
          </p:txBody>
        </p:sp>
        <p:sp>
          <p:nvSpPr>
            <p:cNvPr name="TextBox 10" id="10"/>
            <p:cNvSpPr txBox="true"/>
            <p:nvPr/>
          </p:nvSpPr>
          <p:spPr>
            <a:xfrm rot="0">
              <a:off x="5117256" y="-38100"/>
              <a:ext cx="2558505" cy="462280"/>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aser Arabic Light"/>
                  <a:ea typeface="Montaser Arabic Light"/>
                  <a:cs typeface="Montaser Arabic Light"/>
                  <a:sym typeface="Montaser Arabic Light"/>
                </a:rPr>
                <a:t>Paid Laundry</a:t>
              </a:r>
            </a:p>
          </p:txBody>
        </p:sp>
      </p:grpSp>
      <p:sp>
        <p:nvSpPr>
          <p:cNvPr name="TextBox 11" id="11"/>
          <p:cNvSpPr txBox="true"/>
          <p:nvPr/>
        </p:nvSpPr>
        <p:spPr>
          <a:xfrm rot="0">
            <a:off x="1028700" y="2859626"/>
            <a:ext cx="16525301" cy="6780022"/>
          </a:xfrm>
          <a:prstGeom prst="rect">
            <a:avLst/>
          </a:prstGeom>
        </p:spPr>
        <p:txBody>
          <a:bodyPr anchor="t" rtlCol="false" tIns="0" lIns="0" bIns="0" rIns="0">
            <a:spAutoFit/>
          </a:bodyPr>
          <a:lstStyle/>
          <a:p>
            <a:pPr algn="l" marL="651478" indent="-325739" lvl="1">
              <a:lnSpc>
                <a:spcPts val="6034"/>
              </a:lnSpc>
              <a:buAutoNum type="arabicPeriod" startAt="1"/>
            </a:pPr>
            <a:r>
              <a:rPr lang="en-US" sz="3017">
                <a:solidFill>
                  <a:srgbClr val="000000"/>
                </a:solidFill>
                <a:latin typeface="Canva Sans"/>
                <a:ea typeface="Canva Sans"/>
                <a:cs typeface="Canva Sans"/>
                <a:sym typeface="Canva Sans"/>
              </a:rPr>
              <a:t>Solver stops when it finds a Target cell value within the tolerance percentage of the theoretical optimal target cell value. Thus our solution is not fully optimal and serves more as a guideline.</a:t>
            </a:r>
          </a:p>
          <a:p>
            <a:pPr algn="l" marL="651478" indent="-325739" lvl="1">
              <a:lnSpc>
                <a:spcPts val="6034"/>
              </a:lnSpc>
              <a:buAutoNum type="arabicPeriod" startAt="1"/>
            </a:pPr>
            <a:r>
              <a:rPr lang="en-US" sz="3017">
                <a:solidFill>
                  <a:srgbClr val="000000"/>
                </a:solidFill>
                <a:latin typeface="Canva Sans"/>
                <a:ea typeface="Canva Sans"/>
                <a:cs typeface="Canva Sans"/>
                <a:sym typeface="Canva Sans"/>
              </a:rPr>
              <a:t>There are other complexities to this issue that could not be added such as electricity costs, water costs, labour costs, labour breaks, machine efficiency, fluctuations based on holidays and academic schedule, and overtime hours. We assume that the workers and machines are working at full efficiency and that all tasks are happening simultaneously throughout the day. </a:t>
            </a:r>
          </a:p>
          <a:p>
            <a:pPr algn="l">
              <a:lnSpc>
                <a:spcPts val="6034"/>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53D5E"/>
        </a:solidFill>
      </p:bgPr>
    </p:bg>
    <p:spTree>
      <p:nvGrpSpPr>
        <p:cNvPr id="1" name=""/>
        <p:cNvGrpSpPr/>
        <p:nvPr/>
      </p:nvGrpSpPr>
      <p:grpSpPr>
        <a:xfrm>
          <a:off x="0" y="0"/>
          <a:ext cx="0" cy="0"/>
          <a:chOff x="0" y="0"/>
          <a:chExt cx="0" cy="0"/>
        </a:xfrm>
      </p:grpSpPr>
      <p:grpSp>
        <p:nvGrpSpPr>
          <p:cNvPr name="Group 2" id="2"/>
          <p:cNvGrpSpPr/>
          <p:nvPr/>
        </p:nvGrpSpPr>
        <p:grpSpPr>
          <a:xfrm rot="0">
            <a:off x="12532473" y="628009"/>
            <a:ext cx="9030983" cy="903098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934"/>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6836628" y="1018699"/>
            <a:ext cx="422672" cy="338138"/>
          </a:xfrm>
          <a:custGeom>
            <a:avLst/>
            <a:gdLst/>
            <a:ahLst/>
            <a:cxnLst/>
            <a:rect r="r" b="b" t="t" l="l"/>
            <a:pathLst>
              <a:path h="338138" w="422672">
                <a:moveTo>
                  <a:pt x="0" y="0"/>
                </a:moveTo>
                <a:lnTo>
                  <a:pt x="422672" y="0"/>
                </a:lnTo>
                <a:lnTo>
                  <a:pt x="422672" y="338137"/>
                </a:lnTo>
                <a:lnTo>
                  <a:pt x="0" y="338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201150" y="2145647"/>
            <a:ext cx="6371943" cy="63719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38100"/>
              <a:ext cx="660400" cy="698500"/>
            </a:xfrm>
            <a:prstGeom prst="rect">
              <a:avLst/>
            </a:prstGeom>
          </p:spPr>
          <p:txBody>
            <a:bodyPr anchor="ctr" rtlCol="false" tIns="46709" lIns="46709" bIns="46709" rIns="46709"/>
            <a:lstStyle/>
            <a:p>
              <a:pPr algn="ctr">
                <a:lnSpc>
                  <a:spcPts val="2940"/>
                </a:lnSpc>
              </a:pPr>
            </a:p>
          </p:txBody>
        </p:sp>
      </p:grpSp>
      <p:grpSp>
        <p:nvGrpSpPr>
          <p:cNvPr name="Group 9" id="9"/>
          <p:cNvGrpSpPr/>
          <p:nvPr/>
        </p:nvGrpSpPr>
        <p:grpSpPr>
          <a:xfrm rot="0">
            <a:off x="-3505880" y="8795351"/>
            <a:ext cx="9030983" cy="903098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934"/>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15869556" y="2846500"/>
            <a:ext cx="4970238" cy="497023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38100"/>
              <a:ext cx="660400" cy="698500"/>
            </a:xfrm>
            <a:prstGeom prst="rect">
              <a:avLst/>
            </a:prstGeom>
          </p:spPr>
          <p:txBody>
            <a:bodyPr anchor="ctr" rtlCol="false" tIns="36434" lIns="36434" bIns="36434" rIns="36434"/>
            <a:lstStyle/>
            <a:p>
              <a:pPr algn="ctr">
                <a:lnSpc>
                  <a:spcPts val="2940"/>
                </a:lnSpc>
              </a:pPr>
            </a:p>
          </p:txBody>
        </p:sp>
      </p:grpSp>
      <p:sp>
        <p:nvSpPr>
          <p:cNvPr name="TextBox 15" id="15"/>
          <p:cNvSpPr txBox="true"/>
          <p:nvPr/>
        </p:nvSpPr>
        <p:spPr>
          <a:xfrm rot="0">
            <a:off x="1449004" y="4067806"/>
            <a:ext cx="7409246" cy="1031748"/>
          </a:xfrm>
          <a:prstGeom prst="rect">
            <a:avLst/>
          </a:prstGeom>
        </p:spPr>
        <p:txBody>
          <a:bodyPr anchor="t" rtlCol="false" tIns="0" lIns="0" bIns="0" rIns="0">
            <a:spAutoFit/>
          </a:bodyPr>
          <a:lstStyle/>
          <a:p>
            <a:pPr algn="ctr" marL="0" indent="0" lvl="0">
              <a:lnSpc>
                <a:spcPts val="8255"/>
              </a:lnSpc>
            </a:pPr>
            <a:r>
              <a:rPr lang="en-US" b="true" sz="6399">
                <a:solidFill>
                  <a:srgbClr val="FFFFFF"/>
                </a:solidFill>
                <a:latin typeface="Montaser Arabic Ultra-Bold"/>
                <a:ea typeface="Montaser Arabic Ultra-Bold"/>
                <a:cs typeface="Montaser Arabic Ultra-Bold"/>
                <a:sym typeface="Montaser Arabic Ultra-Bold"/>
              </a:rPr>
              <a:t>Thank You</a:t>
            </a:r>
          </a:p>
        </p:txBody>
      </p:sp>
      <p:grpSp>
        <p:nvGrpSpPr>
          <p:cNvPr name="Group 16" id="16"/>
          <p:cNvGrpSpPr/>
          <p:nvPr/>
        </p:nvGrpSpPr>
        <p:grpSpPr>
          <a:xfrm rot="0">
            <a:off x="1028700" y="1008698"/>
            <a:ext cx="3020861" cy="358140"/>
            <a:chOff x="0" y="0"/>
            <a:chExt cx="4027815" cy="477520"/>
          </a:xfrm>
        </p:grpSpPr>
        <p:sp>
          <p:nvSpPr>
            <p:cNvPr name="TextBox 17" id="17"/>
            <p:cNvSpPr txBox="true"/>
            <p:nvPr/>
          </p:nvSpPr>
          <p:spPr>
            <a:xfrm rot="0">
              <a:off x="1673142" y="-38100"/>
              <a:ext cx="2354673"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Ultra-Bold"/>
                  <a:ea typeface="Montaser Arabic Ultra-Bold"/>
                  <a:cs typeface="Montaser Arabic Ultra-Bold"/>
                  <a:sym typeface="Montaser Arabic Ultra-Bold"/>
                </a:rPr>
                <a:t>Laundry</a:t>
              </a:r>
            </a:p>
          </p:txBody>
        </p:sp>
        <p:sp>
          <p:nvSpPr>
            <p:cNvPr name="TextBox 18" id="18"/>
            <p:cNvSpPr txBox="true"/>
            <p:nvPr/>
          </p:nvSpPr>
          <p:spPr>
            <a:xfrm rot="0">
              <a:off x="0" y="-38100"/>
              <a:ext cx="2111412"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FFFFFF"/>
                  </a:solidFill>
                  <a:latin typeface="Montaser Arabic Ultra-Bold"/>
                  <a:ea typeface="Montaser Arabic Ultra-Bold"/>
                  <a:cs typeface="Montaser Arabic Ultra-Bold"/>
                  <a:sym typeface="Montaser Arabic Ultra-Bold"/>
                </a:rPr>
                <a:t>FLAME</a:t>
              </a:r>
            </a:p>
          </p:txBody>
        </p:sp>
      </p:grpSp>
      <p:grpSp>
        <p:nvGrpSpPr>
          <p:cNvPr name="Group 19" id="19"/>
          <p:cNvGrpSpPr/>
          <p:nvPr/>
        </p:nvGrpSpPr>
        <p:grpSpPr>
          <a:xfrm rot="0">
            <a:off x="7400277" y="1028700"/>
            <a:ext cx="5756821" cy="318135"/>
            <a:chOff x="0" y="0"/>
            <a:chExt cx="7675761" cy="424180"/>
          </a:xfrm>
        </p:grpSpPr>
        <p:sp>
          <p:nvSpPr>
            <p:cNvPr name="TextBox 20" id="20"/>
            <p:cNvSpPr txBox="true"/>
            <p:nvPr/>
          </p:nvSpPr>
          <p:spPr>
            <a:xfrm rot="0">
              <a:off x="0" y="-38100"/>
              <a:ext cx="1918940" cy="462280"/>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FFFFFF"/>
                  </a:solidFill>
                  <a:latin typeface="Montaser Arabic Light"/>
                  <a:ea typeface="Montaser Arabic Light"/>
                  <a:cs typeface="Montaser Arabic Light"/>
                  <a:sym typeface="Montaser Arabic Light"/>
                </a:rPr>
                <a:t>Home</a:t>
              </a:r>
            </a:p>
          </p:txBody>
        </p:sp>
        <p:sp>
          <p:nvSpPr>
            <p:cNvPr name="TextBox 21" id="21"/>
            <p:cNvSpPr txBox="true"/>
            <p:nvPr/>
          </p:nvSpPr>
          <p:spPr>
            <a:xfrm rot="0">
              <a:off x="1918940" y="-38100"/>
              <a:ext cx="3198316" cy="462280"/>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FFFFFF"/>
                  </a:solidFill>
                  <a:latin typeface="Montaser Arabic Light"/>
                  <a:ea typeface="Montaser Arabic Light"/>
                  <a:cs typeface="Montaser Arabic Light"/>
                  <a:sym typeface="Montaser Arabic Light"/>
                </a:rPr>
                <a:t>Free Laundry</a:t>
              </a:r>
            </a:p>
          </p:txBody>
        </p:sp>
        <p:sp>
          <p:nvSpPr>
            <p:cNvPr name="TextBox 22" id="22"/>
            <p:cNvSpPr txBox="true"/>
            <p:nvPr/>
          </p:nvSpPr>
          <p:spPr>
            <a:xfrm rot="0">
              <a:off x="5117256" y="-38100"/>
              <a:ext cx="2558505" cy="462280"/>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FFFFFF"/>
                  </a:solidFill>
                  <a:latin typeface="Montaser Arabic Light"/>
                  <a:ea typeface="Montaser Arabic Light"/>
                  <a:cs typeface="Montaser Arabic Light"/>
                  <a:sym typeface="Montaser Arabic Light"/>
                </a:rPr>
                <a:t>Paid Laundry</a:t>
              </a:r>
            </a:p>
          </p:txBody>
        </p:sp>
      </p:grpSp>
      <p:grpSp>
        <p:nvGrpSpPr>
          <p:cNvPr name="Group 23" id="23"/>
          <p:cNvGrpSpPr/>
          <p:nvPr/>
        </p:nvGrpSpPr>
        <p:grpSpPr>
          <a:xfrm rot="0">
            <a:off x="9292579" y="2237076"/>
            <a:ext cx="6189085" cy="618908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16666" r="0" b="-16666"/>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36628" y="1018699"/>
            <a:ext cx="422672" cy="338138"/>
          </a:xfrm>
          <a:custGeom>
            <a:avLst/>
            <a:gdLst/>
            <a:ahLst/>
            <a:cxnLst/>
            <a:rect r="r" b="b" t="t" l="l"/>
            <a:pathLst>
              <a:path h="338138" w="422672">
                <a:moveTo>
                  <a:pt x="0" y="0"/>
                </a:moveTo>
                <a:lnTo>
                  <a:pt x="422672" y="0"/>
                </a:lnTo>
                <a:lnTo>
                  <a:pt x="422672" y="338137"/>
                </a:lnTo>
                <a:lnTo>
                  <a:pt x="0" y="338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563717" y="5110874"/>
            <a:ext cx="7186762" cy="4748611"/>
            <a:chOff x="0" y="0"/>
            <a:chExt cx="1892810" cy="1250663"/>
          </a:xfrm>
        </p:grpSpPr>
        <p:sp>
          <p:nvSpPr>
            <p:cNvPr name="Freeform 4" id="4"/>
            <p:cNvSpPr/>
            <p:nvPr/>
          </p:nvSpPr>
          <p:spPr>
            <a:xfrm flipH="false" flipV="false" rot="0">
              <a:off x="0" y="0"/>
              <a:ext cx="1892810" cy="1250663"/>
            </a:xfrm>
            <a:custGeom>
              <a:avLst/>
              <a:gdLst/>
              <a:ahLst/>
              <a:cxnLst/>
              <a:rect r="r" b="b" t="t" l="l"/>
              <a:pathLst>
                <a:path h="1250663" w="1892810">
                  <a:moveTo>
                    <a:pt x="36626" y="0"/>
                  </a:moveTo>
                  <a:lnTo>
                    <a:pt x="1856183" y="0"/>
                  </a:lnTo>
                  <a:cubicBezTo>
                    <a:pt x="1876411" y="0"/>
                    <a:pt x="1892810" y="16398"/>
                    <a:pt x="1892810" y="36626"/>
                  </a:cubicBezTo>
                  <a:lnTo>
                    <a:pt x="1892810" y="1214036"/>
                  </a:lnTo>
                  <a:cubicBezTo>
                    <a:pt x="1892810" y="1234265"/>
                    <a:pt x="1876411" y="1250663"/>
                    <a:pt x="1856183" y="1250663"/>
                  </a:cubicBezTo>
                  <a:lnTo>
                    <a:pt x="36626" y="1250663"/>
                  </a:lnTo>
                  <a:cubicBezTo>
                    <a:pt x="16398" y="1250663"/>
                    <a:pt x="0" y="1234265"/>
                    <a:pt x="0" y="1214036"/>
                  </a:cubicBezTo>
                  <a:lnTo>
                    <a:pt x="0" y="36626"/>
                  </a:lnTo>
                  <a:cubicBezTo>
                    <a:pt x="0" y="16398"/>
                    <a:pt x="16398" y="0"/>
                    <a:pt x="36626" y="0"/>
                  </a:cubicBezTo>
                  <a:close/>
                </a:path>
              </a:pathLst>
            </a:custGeom>
            <a:solidFill>
              <a:srgbClr val="253D5E"/>
            </a:solidFill>
            <a:ln cap="rnd">
              <a:noFill/>
              <a:prstDash val="solid"/>
              <a:round/>
            </a:ln>
          </p:spPr>
        </p:sp>
        <p:sp>
          <p:nvSpPr>
            <p:cNvPr name="TextBox 5" id="5"/>
            <p:cNvSpPr txBox="true"/>
            <p:nvPr/>
          </p:nvSpPr>
          <p:spPr>
            <a:xfrm>
              <a:off x="0" y="-38100"/>
              <a:ext cx="1892810" cy="1288763"/>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10998290" y="2268415"/>
            <a:ext cx="8414727" cy="8843732"/>
            <a:chOff x="0" y="0"/>
            <a:chExt cx="2377428" cy="2498635"/>
          </a:xfrm>
        </p:grpSpPr>
        <p:sp>
          <p:nvSpPr>
            <p:cNvPr name="Freeform 7" id="7"/>
            <p:cNvSpPr/>
            <p:nvPr/>
          </p:nvSpPr>
          <p:spPr>
            <a:xfrm flipH="false" flipV="false" rot="0">
              <a:off x="0" y="0"/>
              <a:ext cx="2377428" cy="2498635"/>
            </a:xfrm>
            <a:custGeom>
              <a:avLst/>
              <a:gdLst/>
              <a:ahLst/>
              <a:cxnLst/>
              <a:rect r="r" b="b" t="t" l="l"/>
              <a:pathLst>
                <a:path h="2498635" w="2377428">
                  <a:moveTo>
                    <a:pt x="54283" y="0"/>
                  </a:moveTo>
                  <a:lnTo>
                    <a:pt x="2323145" y="0"/>
                  </a:lnTo>
                  <a:cubicBezTo>
                    <a:pt x="2353125" y="0"/>
                    <a:pt x="2377428" y="24303"/>
                    <a:pt x="2377428" y="54283"/>
                  </a:cubicBezTo>
                  <a:lnTo>
                    <a:pt x="2377428" y="2444353"/>
                  </a:lnTo>
                  <a:cubicBezTo>
                    <a:pt x="2377428" y="2458750"/>
                    <a:pt x="2371709" y="2472556"/>
                    <a:pt x="2361529" y="2482736"/>
                  </a:cubicBezTo>
                  <a:cubicBezTo>
                    <a:pt x="2351349" y="2492916"/>
                    <a:pt x="2337542" y="2498635"/>
                    <a:pt x="2323145" y="2498635"/>
                  </a:cubicBezTo>
                  <a:lnTo>
                    <a:pt x="54283" y="2498635"/>
                  </a:lnTo>
                  <a:cubicBezTo>
                    <a:pt x="39886" y="2498635"/>
                    <a:pt x="26079" y="2492916"/>
                    <a:pt x="15899" y="2482736"/>
                  </a:cubicBezTo>
                  <a:cubicBezTo>
                    <a:pt x="5719" y="2472556"/>
                    <a:pt x="0" y="2458750"/>
                    <a:pt x="0" y="2444353"/>
                  </a:cubicBezTo>
                  <a:lnTo>
                    <a:pt x="0" y="54283"/>
                  </a:lnTo>
                  <a:cubicBezTo>
                    <a:pt x="0" y="39886"/>
                    <a:pt x="5719" y="26079"/>
                    <a:pt x="15899" y="15899"/>
                  </a:cubicBezTo>
                  <a:cubicBezTo>
                    <a:pt x="26079" y="5719"/>
                    <a:pt x="39886" y="0"/>
                    <a:pt x="54283" y="0"/>
                  </a:cubicBezTo>
                  <a:close/>
                </a:path>
              </a:pathLst>
            </a:custGeom>
            <a:solidFill>
              <a:srgbClr val="FFFFFF"/>
            </a:solidFill>
          </p:spPr>
        </p:sp>
        <p:sp>
          <p:nvSpPr>
            <p:cNvPr name="TextBox 8" id="8"/>
            <p:cNvSpPr txBox="true"/>
            <p:nvPr/>
          </p:nvSpPr>
          <p:spPr>
            <a:xfrm>
              <a:off x="0" y="-38100"/>
              <a:ext cx="2377428" cy="2536735"/>
            </a:xfrm>
            <a:prstGeom prst="rect">
              <a:avLst/>
            </a:prstGeom>
          </p:spPr>
          <p:txBody>
            <a:bodyPr anchor="ctr" rtlCol="false" tIns="47355" lIns="47355" bIns="47355" rIns="47355"/>
            <a:lstStyle/>
            <a:p>
              <a:pPr algn="ctr">
                <a:lnSpc>
                  <a:spcPts val="2940"/>
                </a:lnSpc>
              </a:pPr>
            </a:p>
          </p:txBody>
        </p:sp>
      </p:grpSp>
      <p:grpSp>
        <p:nvGrpSpPr>
          <p:cNvPr name="Group 9" id="9"/>
          <p:cNvGrpSpPr/>
          <p:nvPr/>
        </p:nvGrpSpPr>
        <p:grpSpPr>
          <a:xfrm rot="0">
            <a:off x="12128008" y="2617820"/>
            <a:ext cx="7052579" cy="7432370"/>
            <a:chOff x="0" y="0"/>
            <a:chExt cx="1319667" cy="1390733"/>
          </a:xfrm>
        </p:grpSpPr>
        <p:sp>
          <p:nvSpPr>
            <p:cNvPr name="Freeform 10" id="10"/>
            <p:cNvSpPr/>
            <p:nvPr/>
          </p:nvSpPr>
          <p:spPr>
            <a:xfrm flipH="false" flipV="false" rot="0">
              <a:off x="0" y="0"/>
              <a:ext cx="1319667" cy="1390733"/>
            </a:xfrm>
            <a:custGeom>
              <a:avLst/>
              <a:gdLst/>
              <a:ahLst/>
              <a:cxnLst/>
              <a:rect r="r" b="b" t="t" l="l"/>
              <a:pathLst>
                <a:path h="1390733" w="1319667">
                  <a:moveTo>
                    <a:pt x="50496" y="0"/>
                  </a:moveTo>
                  <a:lnTo>
                    <a:pt x="1269171" y="0"/>
                  </a:lnTo>
                  <a:cubicBezTo>
                    <a:pt x="1282563" y="0"/>
                    <a:pt x="1295407" y="5320"/>
                    <a:pt x="1304877" y="14790"/>
                  </a:cubicBezTo>
                  <a:cubicBezTo>
                    <a:pt x="1314347" y="24260"/>
                    <a:pt x="1319667" y="37104"/>
                    <a:pt x="1319667" y="50496"/>
                  </a:cubicBezTo>
                  <a:lnTo>
                    <a:pt x="1319667" y="1340237"/>
                  </a:lnTo>
                  <a:cubicBezTo>
                    <a:pt x="1319667" y="1353629"/>
                    <a:pt x="1314347" y="1366473"/>
                    <a:pt x="1304877" y="1375943"/>
                  </a:cubicBezTo>
                  <a:cubicBezTo>
                    <a:pt x="1295407" y="1385413"/>
                    <a:pt x="1282563" y="1390733"/>
                    <a:pt x="1269171" y="1390733"/>
                  </a:cubicBezTo>
                  <a:lnTo>
                    <a:pt x="50496" y="1390733"/>
                  </a:lnTo>
                  <a:cubicBezTo>
                    <a:pt x="37104" y="1390733"/>
                    <a:pt x="24260" y="1385413"/>
                    <a:pt x="14790" y="1375943"/>
                  </a:cubicBezTo>
                  <a:cubicBezTo>
                    <a:pt x="5320" y="1366473"/>
                    <a:pt x="0" y="1353629"/>
                    <a:pt x="0" y="1340237"/>
                  </a:cubicBezTo>
                  <a:lnTo>
                    <a:pt x="0" y="50496"/>
                  </a:lnTo>
                  <a:cubicBezTo>
                    <a:pt x="0" y="37104"/>
                    <a:pt x="5320" y="24260"/>
                    <a:pt x="14790" y="14790"/>
                  </a:cubicBezTo>
                  <a:cubicBezTo>
                    <a:pt x="24260" y="5320"/>
                    <a:pt x="37104" y="0"/>
                    <a:pt x="50496" y="0"/>
                  </a:cubicBezTo>
                  <a:close/>
                </a:path>
              </a:pathLst>
            </a:custGeom>
            <a:blipFill>
              <a:blip r:embed="rId4"/>
              <a:stretch>
                <a:fillRect l="0" t="-13260" r="0" b="-13260"/>
              </a:stretch>
            </a:blipFill>
          </p:spPr>
        </p:sp>
      </p:grpSp>
      <p:grpSp>
        <p:nvGrpSpPr>
          <p:cNvPr name="Group 11" id="11"/>
          <p:cNvGrpSpPr/>
          <p:nvPr/>
        </p:nvGrpSpPr>
        <p:grpSpPr>
          <a:xfrm rot="0">
            <a:off x="8379616" y="3509366"/>
            <a:ext cx="4439515" cy="5505463"/>
            <a:chOff x="0" y="0"/>
            <a:chExt cx="1169255" cy="1449999"/>
          </a:xfrm>
        </p:grpSpPr>
        <p:sp>
          <p:nvSpPr>
            <p:cNvPr name="Freeform 12" id="12"/>
            <p:cNvSpPr/>
            <p:nvPr/>
          </p:nvSpPr>
          <p:spPr>
            <a:xfrm flipH="false" flipV="false" rot="0">
              <a:off x="0" y="0"/>
              <a:ext cx="1169255" cy="1449999"/>
            </a:xfrm>
            <a:custGeom>
              <a:avLst/>
              <a:gdLst/>
              <a:ahLst/>
              <a:cxnLst/>
              <a:rect r="r" b="b" t="t" l="l"/>
              <a:pathLst>
                <a:path h="1449999" w="1169255">
                  <a:moveTo>
                    <a:pt x="59291" y="0"/>
                  </a:moveTo>
                  <a:lnTo>
                    <a:pt x="1109963" y="0"/>
                  </a:lnTo>
                  <a:cubicBezTo>
                    <a:pt x="1125689" y="0"/>
                    <a:pt x="1140770" y="6247"/>
                    <a:pt x="1151889" y="17366"/>
                  </a:cubicBezTo>
                  <a:cubicBezTo>
                    <a:pt x="1163008" y="28485"/>
                    <a:pt x="1169255" y="43566"/>
                    <a:pt x="1169255" y="59291"/>
                  </a:cubicBezTo>
                  <a:lnTo>
                    <a:pt x="1169255" y="1390707"/>
                  </a:lnTo>
                  <a:cubicBezTo>
                    <a:pt x="1169255" y="1423453"/>
                    <a:pt x="1142709" y="1449999"/>
                    <a:pt x="1109963" y="1449999"/>
                  </a:cubicBezTo>
                  <a:lnTo>
                    <a:pt x="59291" y="1449999"/>
                  </a:lnTo>
                  <a:cubicBezTo>
                    <a:pt x="43566" y="1449999"/>
                    <a:pt x="28485" y="1443752"/>
                    <a:pt x="17366" y="1432633"/>
                  </a:cubicBezTo>
                  <a:cubicBezTo>
                    <a:pt x="6247" y="1421513"/>
                    <a:pt x="0" y="1406432"/>
                    <a:pt x="0" y="1390707"/>
                  </a:cubicBezTo>
                  <a:lnTo>
                    <a:pt x="0" y="59291"/>
                  </a:lnTo>
                  <a:cubicBezTo>
                    <a:pt x="0" y="43566"/>
                    <a:pt x="6247" y="28485"/>
                    <a:pt x="17366" y="17366"/>
                  </a:cubicBezTo>
                  <a:cubicBezTo>
                    <a:pt x="28485" y="6247"/>
                    <a:pt x="43566" y="0"/>
                    <a:pt x="59291" y="0"/>
                  </a:cubicBezTo>
                  <a:close/>
                </a:path>
              </a:pathLst>
            </a:custGeom>
            <a:solidFill>
              <a:srgbClr val="8AB934"/>
            </a:solidFill>
            <a:ln cap="rnd">
              <a:noFill/>
              <a:prstDash val="solid"/>
              <a:round/>
            </a:ln>
          </p:spPr>
        </p:sp>
        <p:sp>
          <p:nvSpPr>
            <p:cNvPr name="TextBox 13" id="13"/>
            <p:cNvSpPr txBox="true"/>
            <p:nvPr/>
          </p:nvSpPr>
          <p:spPr>
            <a:xfrm>
              <a:off x="0" y="-38100"/>
              <a:ext cx="1169255" cy="1488099"/>
            </a:xfrm>
            <a:prstGeom prst="rect">
              <a:avLst/>
            </a:prstGeom>
          </p:spPr>
          <p:txBody>
            <a:bodyPr anchor="ctr" rtlCol="false" tIns="50800" lIns="50800" bIns="50800" rIns="50800"/>
            <a:lstStyle/>
            <a:p>
              <a:pPr algn="ctr">
                <a:lnSpc>
                  <a:spcPts val="2940"/>
                </a:lnSpc>
              </a:pPr>
              <a:r>
                <a:rPr lang="en-US" sz="2100">
                  <a:solidFill>
                    <a:srgbClr val="8AB934"/>
                  </a:solidFill>
                  <a:latin typeface="Montaser Arabic Light"/>
                  <a:ea typeface="Montaser Arabic Light"/>
                  <a:cs typeface="Montaser Arabic Light"/>
                  <a:sym typeface="Montaser Arabic Light"/>
                </a:rPr>
                <a:t>Flame offers two types of laundry services. A paid one where you pay per load or free one which is inclusive of the fees.</a:t>
              </a:r>
            </a:p>
            <a:p>
              <a:pPr algn="ctr">
                <a:lnSpc>
                  <a:spcPts val="2940"/>
                </a:lnSpc>
              </a:pPr>
            </a:p>
          </p:txBody>
        </p:sp>
      </p:grpSp>
      <p:grpSp>
        <p:nvGrpSpPr>
          <p:cNvPr name="Group 14" id="14"/>
          <p:cNvGrpSpPr/>
          <p:nvPr/>
        </p:nvGrpSpPr>
        <p:grpSpPr>
          <a:xfrm rot="0">
            <a:off x="1379437" y="4776978"/>
            <a:ext cx="985838" cy="985838"/>
            <a:chOff x="0" y="0"/>
            <a:chExt cx="259644" cy="259644"/>
          </a:xfrm>
        </p:grpSpPr>
        <p:sp>
          <p:nvSpPr>
            <p:cNvPr name="Freeform 15" id="15"/>
            <p:cNvSpPr/>
            <p:nvPr/>
          </p:nvSpPr>
          <p:spPr>
            <a:xfrm flipH="false" flipV="false" rot="0">
              <a:off x="0" y="0"/>
              <a:ext cx="259644" cy="259644"/>
            </a:xfrm>
            <a:custGeom>
              <a:avLst/>
              <a:gdLst/>
              <a:ahLst/>
              <a:cxnLst/>
              <a:rect r="r" b="b" t="t" l="l"/>
              <a:pathLst>
                <a:path h="259644" w="259644">
                  <a:moveTo>
                    <a:pt x="129822" y="0"/>
                  </a:moveTo>
                  <a:lnTo>
                    <a:pt x="129822" y="0"/>
                  </a:lnTo>
                  <a:cubicBezTo>
                    <a:pt x="164253" y="0"/>
                    <a:pt x="197274" y="13678"/>
                    <a:pt x="221620" y="38024"/>
                  </a:cubicBezTo>
                  <a:cubicBezTo>
                    <a:pt x="245967" y="62370"/>
                    <a:pt x="259644" y="95391"/>
                    <a:pt x="259644" y="129822"/>
                  </a:cubicBezTo>
                  <a:lnTo>
                    <a:pt x="259644" y="129822"/>
                  </a:lnTo>
                  <a:cubicBezTo>
                    <a:pt x="259644" y="201521"/>
                    <a:pt x="201521" y="259644"/>
                    <a:pt x="129822" y="259644"/>
                  </a:cubicBezTo>
                  <a:lnTo>
                    <a:pt x="129822" y="259644"/>
                  </a:lnTo>
                  <a:cubicBezTo>
                    <a:pt x="58123" y="259644"/>
                    <a:pt x="0" y="201521"/>
                    <a:pt x="0" y="129822"/>
                  </a:cubicBezTo>
                  <a:lnTo>
                    <a:pt x="0" y="129822"/>
                  </a:lnTo>
                  <a:cubicBezTo>
                    <a:pt x="0" y="58123"/>
                    <a:pt x="58123" y="0"/>
                    <a:pt x="129822" y="0"/>
                  </a:cubicBezTo>
                  <a:close/>
                </a:path>
              </a:pathLst>
            </a:custGeom>
            <a:solidFill>
              <a:srgbClr val="8AB934"/>
            </a:solidFill>
          </p:spPr>
        </p:sp>
        <p:sp>
          <p:nvSpPr>
            <p:cNvPr name="TextBox 16" id="16"/>
            <p:cNvSpPr txBox="true"/>
            <p:nvPr/>
          </p:nvSpPr>
          <p:spPr>
            <a:xfrm>
              <a:off x="0" y="-38100"/>
              <a:ext cx="259644" cy="297744"/>
            </a:xfrm>
            <a:prstGeom prst="rect">
              <a:avLst/>
            </a:prstGeom>
          </p:spPr>
          <p:txBody>
            <a:bodyPr anchor="ctr" rtlCol="false" tIns="50800" lIns="50800" bIns="50800" rIns="50800"/>
            <a:lstStyle/>
            <a:p>
              <a:pPr algn="ctr">
                <a:lnSpc>
                  <a:spcPts val="2940"/>
                </a:lnSpc>
              </a:pPr>
            </a:p>
          </p:txBody>
        </p:sp>
      </p:grpSp>
      <p:grpSp>
        <p:nvGrpSpPr>
          <p:cNvPr name="Group 17" id="17"/>
          <p:cNvGrpSpPr/>
          <p:nvPr/>
        </p:nvGrpSpPr>
        <p:grpSpPr>
          <a:xfrm rot="0">
            <a:off x="1379437" y="7266513"/>
            <a:ext cx="985838" cy="985838"/>
            <a:chOff x="0" y="0"/>
            <a:chExt cx="259644" cy="259644"/>
          </a:xfrm>
        </p:grpSpPr>
        <p:sp>
          <p:nvSpPr>
            <p:cNvPr name="Freeform 18" id="18"/>
            <p:cNvSpPr/>
            <p:nvPr/>
          </p:nvSpPr>
          <p:spPr>
            <a:xfrm flipH="false" flipV="false" rot="0">
              <a:off x="0" y="0"/>
              <a:ext cx="259644" cy="259644"/>
            </a:xfrm>
            <a:custGeom>
              <a:avLst/>
              <a:gdLst/>
              <a:ahLst/>
              <a:cxnLst/>
              <a:rect r="r" b="b" t="t" l="l"/>
              <a:pathLst>
                <a:path h="259644" w="259644">
                  <a:moveTo>
                    <a:pt x="129822" y="0"/>
                  </a:moveTo>
                  <a:lnTo>
                    <a:pt x="129822" y="0"/>
                  </a:lnTo>
                  <a:cubicBezTo>
                    <a:pt x="164253" y="0"/>
                    <a:pt x="197274" y="13678"/>
                    <a:pt x="221620" y="38024"/>
                  </a:cubicBezTo>
                  <a:cubicBezTo>
                    <a:pt x="245967" y="62370"/>
                    <a:pt x="259644" y="95391"/>
                    <a:pt x="259644" y="129822"/>
                  </a:cubicBezTo>
                  <a:lnTo>
                    <a:pt x="259644" y="129822"/>
                  </a:lnTo>
                  <a:cubicBezTo>
                    <a:pt x="259644" y="201521"/>
                    <a:pt x="201521" y="259644"/>
                    <a:pt x="129822" y="259644"/>
                  </a:cubicBezTo>
                  <a:lnTo>
                    <a:pt x="129822" y="259644"/>
                  </a:lnTo>
                  <a:cubicBezTo>
                    <a:pt x="58123" y="259644"/>
                    <a:pt x="0" y="201521"/>
                    <a:pt x="0" y="129822"/>
                  </a:cubicBezTo>
                  <a:lnTo>
                    <a:pt x="0" y="129822"/>
                  </a:lnTo>
                  <a:cubicBezTo>
                    <a:pt x="0" y="58123"/>
                    <a:pt x="58123" y="0"/>
                    <a:pt x="129822" y="0"/>
                  </a:cubicBezTo>
                  <a:close/>
                </a:path>
              </a:pathLst>
            </a:custGeom>
            <a:solidFill>
              <a:srgbClr val="8AB934"/>
            </a:solidFill>
          </p:spPr>
        </p:sp>
        <p:sp>
          <p:nvSpPr>
            <p:cNvPr name="TextBox 19" id="19"/>
            <p:cNvSpPr txBox="true"/>
            <p:nvPr/>
          </p:nvSpPr>
          <p:spPr>
            <a:xfrm>
              <a:off x="0" y="-38100"/>
              <a:ext cx="259644" cy="297744"/>
            </a:xfrm>
            <a:prstGeom prst="rect">
              <a:avLst/>
            </a:prstGeom>
          </p:spPr>
          <p:txBody>
            <a:bodyPr anchor="ctr" rtlCol="false" tIns="50800" lIns="50800" bIns="50800" rIns="50800"/>
            <a:lstStyle/>
            <a:p>
              <a:pPr algn="ctr">
                <a:lnSpc>
                  <a:spcPts val="2940"/>
                </a:lnSpc>
              </a:pPr>
            </a:p>
          </p:txBody>
        </p:sp>
      </p:grpSp>
      <p:sp>
        <p:nvSpPr>
          <p:cNvPr name="Freeform 20" id="20"/>
          <p:cNvSpPr/>
          <p:nvPr/>
        </p:nvSpPr>
        <p:spPr>
          <a:xfrm flipH="false" flipV="false" rot="0">
            <a:off x="1614943" y="5012484"/>
            <a:ext cx="514826" cy="514826"/>
          </a:xfrm>
          <a:custGeom>
            <a:avLst/>
            <a:gdLst/>
            <a:ahLst/>
            <a:cxnLst/>
            <a:rect r="r" b="b" t="t" l="l"/>
            <a:pathLst>
              <a:path h="514826" w="514826">
                <a:moveTo>
                  <a:pt x="0" y="0"/>
                </a:moveTo>
                <a:lnTo>
                  <a:pt x="514826" y="0"/>
                </a:lnTo>
                <a:lnTo>
                  <a:pt x="514826" y="514826"/>
                </a:lnTo>
                <a:lnTo>
                  <a:pt x="0" y="514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646971" y="7485180"/>
            <a:ext cx="450771" cy="548504"/>
          </a:xfrm>
          <a:custGeom>
            <a:avLst/>
            <a:gdLst/>
            <a:ahLst/>
            <a:cxnLst/>
            <a:rect r="r" b="b" t="t" l="l"/>
            <a:pathLst>
              <a:path h="548504" w="450771">
                <a:moveTo>
                  <a:pt x="0" y="0"/>
                </a:moveTo>
                <a:lnTo>
                  <a:pt x="450771" y="0"/>
                </a:lnTo>
                <a:lnTo>
                  <a:pt x="450771" y="548504"/>
                </a:lnTo>
                <a:lnTo>
                  <a:pt x="0" y="5485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379437" y="2727173"/>
            <a:ext cx="7751604" cy="1535811"/>
          </a:xfrm>
          <a:prstGeom prst="rect">
            <a:avLst/>
          </a:prstGeom>
        </p:spPr>
        <p:txBody>
          <a:bodyPr anchor="t" rtlCol="false" tIns="0" lIns="0" bIns="0" rIns="0">
            <a:spAutoFit/>
          </a:bodyPr>
          <a:lstStyle/>
          <a:p>
            <a:pPr algn="l" marL="0" indent="0" lvl="0">
              <a:lnSpc>
                <a:spcPts val="6192"/>
              </a:lnSpc>
            </a:pPr>
            <a:r>
              <a:rPr lang="en-US" b="true" sz="4800">
                <a:solidFill>
                  <a:srgbClr val="253D5E"/>
                </a:solidFill>
                <a:latin typeface="Montaser Arabic Ultra-Bold"/>
                <a:ea typeface="Montaser Arabic Ultra-Bold"/>
                <a:cs typeface="Montaser Arabic Ultra-Bold"/>
                <a:sym typeface="Montaser Arabic Ultra-Bold"/>
              </a:rPr>
              <a:t>About FLAME Laundry System</a:t>
            </a:r>
          </a:p>
        </p:txBody>
      </p:sp>
      <p:sp>
        <p:nvSpPr>
          <p:cNvPr name="TextBox 23" id="23"/>
          <p:cNvSpPr txBox="true"/>
          <p:nvPr/>
        </p:nvSpPr>
        <p:spPr>
          <a:xfrm rot="0">
            <a:off x="2697285" y="4738878"/>
            <a:ext cx="3931861" cy="39624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Bold"/>
                <a:ea typeface="Montaser Arabic Bold"/>
                <a:cs typeface="Montaser Arabic Bold"/>
                <a:sym typeface="Montaser Arabic Bold"/>
              </a:rPr>
              <a:t>Types - Paid &amp; Free</a:t>
            </a:r>
          </a:p>
        </p:txBody>
      </p:sp>
      <p:sp>
        <p:nvSpPr>
          <p:cNvPr name="TextBox 24" id="24"/>
          <p:cNvSpPr txBox="true"/>
          <p:nvPr/>
        </p:nvSpPr>
        <p:spPr>
          <a:xfrm rot="0">
            <a:off x="2697285" y="5222272"/>
            <a:ext cx="4773551" cy="1470660"/>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000000"/>
                </a:solidFill>
                <a:latin typeface="Montaser Arabic Light"/>
                <a:ea typeface="Montaser Arabic Light"/>
                <a:cs typeface="Montaser Arabic Light"/>
                <a:sym typeface="Montaser Arabic Light"/>
              </a:rPr>
              <a:t>Flame offers two types of laundry services. A paid one where you pay per load or free one which is inclusive of the fees.</a:t>
            </a:r>
          </a:p>
        </p:txBody>
      </p:sp>
      <p:sp>
        <p:nvSpPr>
          <p:cNvPr name="TextBox 25" id="25"/>
          <p:cNvSpPr txBox="true"/>
          <p:nvPr/>
        </p:nvSpPr>
        <p:spPr>
          <a:xfrm rot="0">
            <a:off x="2697285" y="7088940"/>
            <a:ext cx="3753344" cy="39624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Bold"/>
                <a:ea typeface="Montaser Arabic Bold"/>
                <a:cs typeface="Montaser Arabic Bold"/>
                <a:sym typeface="Montaser Arabic Bold"/>
              </a:rPr>
              <a:t>Our Mission/ Goal</a:t>
            </a:r>
          </a:p>
        </p:txBody>
      </p:sp>
      <p:sp>
        <p:nvSpPr>
          <p:cNvPr name="TextBox 26" id="26"/>
          <p:cNvSpPr txBox="true"/>
          <p:nvPr/>
        </p:nvSpPr>
        <p:spPr>
          <a:xfrm rot="0">
            <a:off x="2697285" y="7570905"/>
            <a:ext cx="4773551" cy="1842135"/>
          </a:xfrm>
          <a:prstGeom prst="rect">
            <a:avLst/>
          </a:prstGeom>
        </p:spPr>
        <p:txBody>
          <a:bodyPr anchor="t" rtlCol="false" tIns="0" lIns="0" bIns="0" rIns="0">
            <a:spAutoFit/>
          </a:bodyPr>
          <a:lstStyle/>
          <a:p>
            <a:pPr algn="l">
              <a:lnSpc>
                <a:spcPts val="2940"/>
              </a:lnSpc>
            </a:pPr>
            <a:r>
              <a:rPr lang="en-US" sz="2100">
                <a:solidFill>
                  <a:srgbClr val="000000"/>
                </a:solidFill>
                <a:latin typeface="Montaser Arabic Light"/>
                <a:ea typeface="Montaser Arabic Light"/>
                <a:cs typeface="Montaser Arabic Light"/>
                <a:sym typeface="Montaser Arabic Light"/>
              </a:rPr>
              <a:t>Finding optimal number of washing machines and workers that</a:t>
            </a:r>
          </a:p>
          <a:p>
            <a:pPr algn="l">
              <a:lnSpc>
                <a:spcPts val="2940"/>
              </a:lnSpc>
            </a:pPr>
            <a:r>
              <a:rPr lang="en-US" sz="2100">
                <a:solidFill>
                  <a:srgbClr val="000000"/>
                </a:solidFill>
                <a:latin typeface="Montaser Arabic Light"/>
                <a:ea typeface="Montaser Arabic Light"/>
                <a:cs typeface="Montaser Arabic Light"/>
                <a:sym typeface="Montaser Arabic Light"/>
              </a:rPr>
              <a:t>a)</a:t>
            </a:r>
            <a:r>
              <a:rPr lang="en-US" sz="2100">
                <a:solidFill>
                  <a:srgbClr val="000000"/>
                </a:solidFill>
                <a:latin typeface="Montaser Arabic Light"/>
                <a:ea typeface="Montaser Arabic Light"/>
                <a:cs typeface="Montaser Arabic Light"/>
                <a:sym typeface="Montaser Arabic Light"/>
              </a:rPr>
              <a:t>Meet demand </a:t>
            </a:r>
          </a:p>
          <a:p>
            <a:pPr algn="l">
              <a:lnSpc>
                <a:spcPts val="2940"/>
              </a:lnSpc>
            </a:pPr>
            <a:r>
              <a:rPr lang="en-US" sz="2100">
                <a:solidFill>
                  <a:srgbClr val="000000"/>
                </a:solidFill>
                <a:latin typeface="Montaser Arabic Light"/>
                <a:ea typeface="Montaser Arabic Light"/>
                <a:cs typeface="Montaser Arabic Light"/>
                <a:sym typeface="Montaser Arabic Light"/>
              </a:rPr>
              <a:t>b)Minimize cost</a:t>
            </a:r>
          </a:p>
          <a:p>
            <a:pPr algn="l" marL="0" indent="0" lvl="0">
              <a:lnSpc>
                <a:spcPts val="2940"/>
              </a:lnSpc>
              <a:spcBef>
                <a:spcPct val="0"/>
              </a:spcBef>
            </a:pPr>
            <a:r>
              <a:rPr lang="en-US" sz="2100">
                <a:solidFill>
                  <a:srgbClr val="000000"/>
                </a:solidFill>
                <a:latin typeface="Montaser Arabic Light"/>
                <a:ea typeface="Montaser Arabic Light"/>
                <a:cs typeface="Montaser Arabic Light"/>
                <a:sym typeface="Montaser Arabic Light"/>
              </a:rPr>
              <a:t>c)Minimize spillover</a:t>
            </a:r>
          </a:p>
        </p:txBody>
      </p:sp>
      <p:grpSp>
        <p:nvGrpSpPr>
          <p:cNvPr name="Group 27" id="27"/>
          <p:cNvGrpSpPr/>
          <p:nvPr/>
        </p:nvGrpSpPr>
        <p:grpSpPr>
          <a:xfrm rot="0">
            <a:off x="1028700" y="1008698"/>
            <a:ext cx="3020861" cy="358140"/>
            <a:chOff x="0" y="0"/>
            <a:chExt cx="4027815" cy="477520"/>
          </a:xfrm>
        </p:grpSpPr>
        <p:sp>
          <p:nvSpPr>
            <p:cNvPr name="TextBox 28" id="28"/>
            <p:cNvSpPr txBox="true"/>
            <p:nvPr/>
          </p:nvSpPr>
          <p:spPr>
            <a:xfrm rot="0">
              <a:off x="1673142" y="-38100"/>
              <a:ext cx="2354673"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Ultra-Bold"/>
                  <a:ea typeface="Montaser Arabic Ultra-Bold"/>
                  <a:cs typeface="Montaser Arabic Ultra-Bold"/>
                  <a:sym typeface="Montaser Arabic Ultra-Bold"/>
                </a:rPr>
                <a:t>Laundry</a:t>
              </a:r>
            </a:p>
          </p:txBody>
        </p:sp>
        <p:sp>
          <p:nvSpPr>
            <p:cNvPr name="TextBox 29" id="29"/>
            <p:cNvSpPr txBox="true"/>
            <p:nvPr/>
          </p:nvSpPr>
          <p:spPr>
            <a:xfrm rot="0">
              <a:off x="0" y="-38100"/>
              <a:ext cx="2111412"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53D5E"/>
                  </a:solidFill>
                  <a:latin typeface="Montaser Arabic Ultra-Bold"/>
                  <a:ea typeface="Montaser Arabic Ultra-Bold"/>
                  <a:cs typeface="Montaser Arabic Ultra-Bold"/>
                  <a:sym typeface="Montaser Arabic Ultra-Bold"/>
                </a:rPr>
                <a:t>FLAME</a:t>
              </a:r>
            </a:p>
          </p:txBody>
        </p:sp>
      </p:grpSp>
      <p:grpSp>
        <p:nvGrpSpPr>
          <p:cNvPr name="Group 30" id="30"/>
          <p:cNvGrpSpPr/>
          <p:nvPr/>
        </p:nvGrpSpPr>
        <p:grpSpPr>
          <a:xfrm rot="0">
            <a:off x="7400277" y="1028700"/>
            <a:ext cx="5756821" cy="318135"/>
            <a:chOff x="0" y="0"/>
            <a:chExt cx="7675761" cy="424180"/>
          </a:xfrm>
        </p:grpSpPr>
        <p:sp>
          <p:nvSpPr>
            <p:cNvPr name="TextBox 31" id="31"/>
            <p:cNvSpPr txBox="true"/>
            <p:nvPr/>
          </p:nvSpPr>
          <p:spPr>
            <a:xfrm rot="0">
              <a:off x="0" y="-38100"/>
              <a:ext cx="1918940" cy="462280"/>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000000"/>
                  </a:solidFill>
                  <a:latin typeface="Montaser Arabic Light"/>
                  <a:ea typeface="Montaser Arabic Light"/>
                  <a:cs typeface="Montaser Arabic Light"/>
                  <a:sym typeface="Montaser Arabic Light"/>
                </a:rPr>
                <a:t>Home</a:t>
              </a:r>
            </a:p>
          </p:txBody>
        </p:sp>
        <p:sp>
          <p:nvSpPr>
            <p:cNvPr name="TextBox 32" id="32"/>
            <p:cNvSpPr txBox="true"/>
            <p:nvPr/>
          </p:nvSpPr>
          <p:spPr>
            <a:xfrm rot="0">
              <a:off x="1918940" y="-38100"/>
              <a:ext cx="3198316" cy="462280"/>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aser Arabic Light"/>
                  <a:ea typeface="Montaser Arabic Light"/>
                  <a:cs typeface="Montaser Arabic Light"/>
                  <a:sym typeface="Montaser Arabic Light"/>
                </a:rPr>
                <a:t>Free Laundry</a:t>
              </a:r>
            </a:p>
          </p:txBody>
        </p:sp>
        <p:sp>
          <p:nvSpPr>
            <p:cNvPr name="TextBox 33" id="33"/>
            <p:cNvSpPr txBox="true"/>
            <p:nvPr/>
          </p:nvSpPr>
          <p:spPr>
            <a:xfrm rot="0">
              <a:off x="5117256" y="-38100"/>
              <a:ext cx="2558505" cy="462280"/>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aser Arabic Light"/>
                  <a:ea typeface="Montaser Arabic Light"/>
                  <a:cs typeface="Montaser Arabic Light"/>
                  <a:sym typeface="Montaser Arabic Light"/>
                </a:rPr>
                <a:t>Paid Laundry</a:t>
              </a:r>
            </a:p>
          </p:txBody>
        </p:sp>
      </p:grpSp>
      <p:sp>
        <p:nvSpPr>
          <p:cNvPr name="TextBox 34" id="34"/>
          <p:cNvSpPr txBox="true"/>
          <p:nvPr/>
        </p:nvSpPr>
        <p:spPr>
          <a:xfrm rot="0">
            <a:off x="8722702" y="4045814"/>
            <a:ext cx="3753344" cy="39624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53D5E"/>
                </a:solidFill>
                <a:latin typeface="Montaser Arabic Bold"/>
                <a:ea typeface="Montaser Arabic Bold"/>
                <a:cs typeface="Montaser Arabic Bold"/>
                <a:sym typeface="Montaser Arabic Bold"/>
              </a:rPr>
              <a:t>Our Solving Approach</a:t>
            </a:r>
          </a:p>
        </p:txBody>
      </p:sp>
      <p:sp>
        <p:nvSpPr>
          <p:cNvPr name="TextBox 35" id="35"/>
          <p:cNvSpPr txBox="true"/>
          <p:nvPr/>
        </p:nvSpPr>
        <p:spPr>
          <a:xfrm rot="0">
            <a:off x="8656963" y="4811512"/>
            <a:ext cx="3922921" cy="332803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000000"/>
                </a:solidFill>
                <a:latin typeface="Montaser Arabic Light"/>
                <a:ea typeface="Montaser Arabic Light"/>
                <a:cs typeface="Montaser Arabic Light"/>
                <a:sym typeface="Montaser Arabic Light"/>
              </a:rPr>
              <a:t>We initially tried using LPP but we were trying to solve multiple goals and have different approaches.</a:t>
            </a:r>
          </a:p>
          <a:p>
            <a:pPr algn="l">
              <a:lnSpc>
                <a:spcPts val="2940"/>
              </a:lnSpc>
            </a:pPr>
          </a:p>
          <a:p>
            <a:pPr algn="l" marL="453390" indent="-226695" lvl="1">
              <a:lnSpc>
                <a:spcPts val="2940"/>
              </a:lnSpc>
              <a:buFont typeface="Arial"/>
              <a:buChar char="•"/>
            </a:pPr>
            <a:r>
              <a:rPr lang="en-US" sz="2100">
                <a:solidFill>
                  <a:srgbClr val="000000"/>
                </a:solidFill>
                <a:latin typeface="Montaser Arabic Light"/>
                <a:ea typeface="Montaser Arabic Light"/>
                <a:cs typeface="Montaser Arabic Light"/>
                <a:sym typeface="Montaser Arabic Light"/>
              </a:rPr>
              <a:t>Hence we decided to go ahead with                      </a:t>
            </a:r>
            <a:r>
              <a:rPr lang="en-US" b="true" sz="2100">
                <a:solidFill>
                  <a:srgbClr val="000000"/>
                </a:solidFill>
                <a:latin typeface="Montaser Arabic Bold"/>
                <a:ea typeface="Montaser Arabic Bold"/>
                <a:cs typeface="Montaser Arabic Bold"/>
                <a:sym typeface="Montaser Arabic Bold"/>
              </a:rPr>
              <a:t>Goal Programming</a:t>
            </a:r>
            <a:r>
              <a:rPr lang="en-US" sz="2100">
                <a:solidFill>
                  <a:srgbClr val="000000"/>
                </a:solidFill>
                <a:latin typeface="Montaser Arabic Light"/>
                <a:ea typeface="Montaser Arabic Light"/>
                <a:cs typeface="Montaser Arabic Light"/>
                <a:sym typeface="Montaser Arabic Light"/>
              </a:rPr>
              <a:t> instead!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36628" y="1018699"/>
            <a:ext cx="422672" cy="338138"/>
          </a:xfrm>
          <a:custGeom>
            <a:avLst/>
            <a:gdLst/>
            <a:ahLst/>
            <a:cxnLst/>
            <a:rect r="r" b="b" t="t" l="l"/>
            <a:pathLst>
              <a:path h="338138" w="422672">
                <a:moveTo>
                  <a:pt x="0" y="0"/>
                </a:moveTo>
                <a:lnTo>
                  <a:pt x="422672" y="0"/>
                </a:lnTo>
                <a:lnTo>
                  <a:pt x="422672" y="338137"/>
                </a:lnTo>
                <a:lnTo>
                  <a:pt x="0" y="338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541079" y="6462037"/>
            <a:ext cx="10156103" cy="1537940"/>
            <a:chOff x="0" y="0"/>
            <a:chExt cx="2674858" cy="405054"/>
          </a:xfrm>
        </p:grpSpPr>
        <p:sp>
          <p:nvSpPr>
            <p:cNvPr name="Freeform 4" id="4"/>
            <p:cNvSpPr/>
            <p:nvPr/>
          </p:nvSpPr>
          <p:spPr>
            <a:xfrm flipH="false" flipV="false" rot="0">
              <a:off x="0" y="0"/>
              <a:ext cx="2674858" cy="405054"/>
            </a:xfrm>
            <a:custGeom>
              <a:avLst/>
              <a:gdLst/>
              <a:ahLst/>
              <a:cxnLst/>
              <a:rect r="r" b="b" t="t" l="l"/>
              <a:pathLst>
                <a:path h="405054" w="2674858">
                  <a:moveTo>
                    <a:pt x="38877" y="0"/>
                  </a:moveTo>
                  <a:lnTo>
                    <a:pt x="2635981" y="0"/>
                  </a:lnTo>
                  <a:cubicBezTo>
                    <a:pt x="2646292" y="0"/>
                    <a:pt x="2656181" y="4096"/>
                    <a:pt x="2663472" y="11387"/>
                  </a:cubicBezTo>
                  <a:cubicBezTo>
                    <a:pt x="2670762" y="18678"/>
                    <a:pt x="2674858" y="28566"/>
                    <a:pt x="2674858" y="38877"/>
                  </a:cubicBezTo>
                  <a:lnTo>
                    <a:pt x="2674858" y="366177"/>
                  </a:lnTo>
                  <a:cubicBezTo>
                    <a:pt x="2674858" y="376488"/>
                    <a:pt x="2670762" y="386377"/>
                    <a:pt x="2663472" y="393667"/>
                  </a:cubicBezTo>
                  <a:cubicBezTo>
                    <a:pt x="2656181" y="400958"/>
                    <a:pt x="2646292" y="405054"/>
                    <a:pt x="2635981" y="405054"/>
                  </a:cubicBezTo>
                  <a:lnTo>
                    <a:pt x="38877" y="405054"/>
                  </a:lnTo>
                  <a:cubicBezTo>
                    <a:pt x="28566" y="405054"/>
                    <a:pt x="18678" y="400958"/>
                    <a:pt x="11387" y="393667"/>
                  </a:cubicBezTo>
                  <a:cubicBezTo>
                    <a:pt x="4096" y="386377"/>
                    <a:pt x="0" y="376488"/>
                    <a:pt x="0" y="366177"/>
                  </a:cubicBezTo>
                  <a:lnTo>
                    <a:pt x="0" y="38877"/>
                  </a:lnTo>
                  <a:cubicBezTo>
                    <a:pt x="0" y="28566"/>
                    <a:pt x="4096" y="18678"/>
                    <a:pt x="11387" y="11387"/>
                  </a:cubicBezTo>
                  <a:cubicBezTo>
                    <a:pt x="18678" y="4096"/>
                    <a:pt x="28566" y="0"/>
                    <a:pt x="38877" y="0"/>
                  </a:cubicBezTo>
                  <a:close/>
                </a:path>
              </a:pathLst>
            </a:custGeom>
            <a:solidFill>
              <a:srgbClr val="253D5E"/>
            </a:solidFill>
          </p:spPr>
        </p:sp>
        <p:sp>
          <p:nvSpPr>
            <p:cNvPr name="TextBox 5" id="5"/>
            <p:cNvSpPr txBox="true"/>
            <p:nvPr/>
          </p:nvSpPr>
          <p:spPr>
            <a:xfrm>
              <a:off x="0" y="-38100"/>
              <a:ext cx="2674858" cy="443154"/>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8646247" y="2533292"/>
            <a:ext cx="10156103" cy="1537940"/>
            <a:chOff x="0" y="0"/>
            <a:chExt cx="2674858" cy="405054"/>
          </a:xfrm>
        </p:grpSpPr>
        <p:sp>
          <p:nvSpPr>
            <p:cNvPr name="Freeform 7" id="7"/>
            <p:cNvSpPr/>
            <p:nvPr/>
          </p:nvSpPr>
          <p:spPr>
            <a:xfrm flipH="false" flipV="false" rot="0">
              <a:off x="0" y="0"/>
              <a:ext cx="2674858" cy="405054"/>
            </a:xfrm>
            <a:custGeom>
              <a:avLst/>
              <a:gdLst/>
              <a:ahLst/>
              <a:cxnLst/>
              <a:rect r="r" b="b" t="t" l="l"/>
              <a:pathLst>
                <a:path h="405054" w="2674858">
                  <a:moveTo>
                    <a:pt x="38877" y="0"/>
                  </a:moveTo>
                  <a:lnTo>
                    <a:pt x="2635981" y="0"/>
                  </a:lnTo>
                  <a:cubicBezTo>
                    <a:pt x="2646292" y="0"/>
                    <a:pt x="2656181" y="4096"/>
                    <a:pt x="2663472" y="11387"/>
                  </a:cubicBezTo>
                  <a:cubicBezTo>
                    <a:pt x="2670762" y="18678"/>
                    <a:pt x="2674858" y="28566"/>
                    <a:pt x="2674858" y="38877"/>
                  </a:cubicBezTo>
                  <a:lnTo>
                    <a:pt x="2674858" y="366177"/>
                  </a:lnTo>
                  <a:cubicBezTo>
                    <a:pt x="2674858" y="376488"/>
                    <a:pt x="2670762" y="386377"/>
                    <a:pt x="2663472" y="393667"/>
                  </a:cubicBezTo>
                  <a:cubicBezTo>
                    <a:pt x="2656181" y="400958"/>
                    <a:pt x="2646292" y="405054"/>
                    <a:pt x="2635981" y="405054"/>
                  </a:cubicBezTo>
                  <a:lnTo>
                    <a:pt x="38877" y="405054"/>
                  </a:lnTo>
                  <a:cubicBezTo>
                    <a:pt x="28566" y="405054"/>
                    <a:pt x="18678" y="400958"/>
                    <a:pt x="11387" y="393667"/>
                  </a:cubicBezTo>
                  <a:cubicBezTo>
                    <a:pt x="4096" y="386377"/>
                    <a:pt x="0" y="376488"/>
                    <a:pt x="0" y="366177"/>
                  </a:cubicBezTo>
                  <a:lnTo>
                    <a:pt x="0" y="38877"/>
                  </a:lnTo>
                  <a:cubicBezTo>
                    <a:pt x="0" y="28566"/>
                    <a:pt x="4096" y="18678"/>
                    <a:pt x="11387" y="11387"/>
                  </a:cubicBezTo>
                  <a:cubicBezTo>
                    <a:pt x="18678" y="4096"/>
                    <a:pt x="28566" y="0"/>
                    <a:pt x="38877" y="0"/>
                  </a:cubicBezTo>
                  <a:close/>
                </a:path>
              </a:pathLst>
            </a:custGeom>
            <a:solidFill>
              <a:srgbClr val="8AB934"/>
            </a:solidFill>
          </p:spPr>
        </p:sp>
        <p:sp>
          <p:nvSpPr>
            <p:cNvPr name="TextBox 8" id="8"/>
            <p:cNvSpPr txBox="true"/>
            <p:nvPr/>
          </p:nvSpPr>
          <p:spPr>
            <a:xfrm>
              <a:off x="0" y="-38100"/>
              <a:ext cx="2674858" cy="443154"/>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9035792" y="2138333"/>
            <a:ext cx="3785230" cy="2327857"/>
            <a:chOff x="0" y="0"/>
            <a:chExt cx="1085584" cy="667617"/>
          </a:xfrm>
        </p:grpSpPr>
        <p:sp>
          <p:nvSpPr>
            <p:cNvPr name="Freeform 10" id="10"/>
            <p:cNvSpPr/>
            <p:nvPr/>
          </p:nvSpPr>
          <p:spPr>
            <a:xfrm flipH="false" flipV="false" rot="0">
              <a:off x="0" y="0"/>
              <a:ext cx="1085584" cy="667617"/>
            </a:xfrm>
            <a:custGeom>
              <a:avLst/>
              <a:gdLst/>
              <a:ahLst/>
              <a:cxnLst/>
              <a:rect r="r" b="b" t="t" l="l"/>
              <a:pathLst>
                <a:path h="667617" w="1085584">
                  <a:moveTo>
                    <a:pt x="87948" y="0"/>
                  </a:moveTo>
                  <a:lnTo>
                    <a:pt x="997636" y="0"/>
                  </a:lnTo>
                  <a:cubicBezTo>
                    <a:pt x="1046208" y="0"/>
                    <a:pt x="1085584" y="39376"/>
                    <a:pt x="1085584" y="87948"/>
                  </a:cubicBezTo>
                  <a:lnTo>
                    <a:pt x="1085584" y="579669"/>
                  </a:lnTo>
                  <a:cubicBezTo>
                    <a:pt x="1085584" y="602994"/>
                    <a:pt x="1076318" y="625364"/>
                    <a:pt x="1059825" y="641858"/>
                  </a:cubicBezTo>
                  <a:cubicBezTo>
                    <a:pt x="1043331" y="658351"/>
                    <a:pt x="1020961" y="667617"/>
                    <a:pt x="997636" y="667617"/>
                  </a:cubicBezTo>
                  <a:lnTo>
                    <a:pt x="87948" y="667617"/>
                  </a:lnTo>
                  <a:cubicBezTo>
                    <a:pt x="39376" y="667617"/>
                    <a:pt x="0" y="628241"/>
                    <a:pt x="0" y="579669"/>
                  </a:cubicBezTo>
                  <a:lnTo>
                    <a:pt x="0" y="87948"/>
                  </a:lnTo>
                  <a:cubicBezTo>
                    <a:pt x="0" y="39376"/>
                    <a:pt x="39376" y="0"/>
                    <a:pt x="87948" y="0"/>
                  </a:cubicBezTo>
                  <a:close/>
                </a:path>
              </a:pathLst>
            </a:custGeom>
            <a:solidFill>
              <a:srgbClr val="FFFFFF"/>
            </a:solidFill>
          </p:spPr>
        </p:sp>
        <p:sp>
          <p:nvSpPr>
            <p:cNvPr name="TextBox 11" id="11"/>
            <p:cNvSpPr txBox="true"/>
            <p:nvPr/>
          </p:nvSpPr>
          <p:spPr>
            <a:xfrm>
              <a:off x="0" y="-38100"/>
              <a:ext cx="1085584" cy="705717"/>
            </a:xfrm>
            <a:prstGeom prst="rect">
              <a:avLst/>
            </a:prstGeom>
          </p:spPr>
          <p:txBody>
            <a:bodyPr anchor="ctr" rtlCol="false" tIns="46652" lIns="46652" bIns="46652" rIns="46652"/>
            <a:lstStyle/>
            <a:p>
              <a:pPr algn="ctr">
                <a:lnSpc>
                  <a:spcPts val="2940"/>
                </a:lnSpc>
              </a:pPr>
            </a:p>
          </p:txBody>
        </p:sp>
      </p:grpSp>
      <p:grpSp>
        <p:nvGrpSpPr>
          <p:cNvPr name="Group 12" id="12"/>
          <p:cNvGrpSpPr/>
          <p:nvPr/>
        </p:nvGrpSpPr>
        <p:grpSpPr>
          <a:xfrm rot="0">
            <a:off x="9142461" y="2251145"/>
            <a:ext cx="3571891" cy="3229157"/>
            <a:chOff x="0" y="0"/>
            <a:chExt cx="602588" cy="544768"/>
          </a:xfrm>
        </p:grpSpPr>
        <p:sp>
          <p:nvSpPr>
            <p:cNvPr name="Freeform 13" id="13"/>
            <p:cNvSpPr/>
            <p:nvPr/>
          </p:nvSpPr>
          <p:spPr>
            <a:xfrm flipH="false" flipV="false" rot="0">
              <a:off x="0" y="0"/>
              <a:ext cx="602588" cy="544768"/>
            </a:xfrm>
            <a:custGeom>
              <a:avLst/>
              <a:gdLst/>
              <a:ahLst/>
              <a:cxnLst/>
              <a:rect r="r" b="b" t="t" l="l"/>
              <a:pathLst>
                <a:path h="544768" w="602588">
                  <a:moveTo>
                    <a:pt x="75861" y="0"/>
                  </a:moveTo>
                  <a:lnTo>
                    <a:pt x="526727" y="0"/>
                  </a:lnTo>
                  <a:cubicBezTo>
                    <a:pt x="546846" y="0"/>
                    <a:pt x="566142" y="7992"/>
                    <a:pt x="580369" y="22219"/>
                  </a:cubicBezTo>
                  <a:cubicBezTo>
                    <a:pt x="594595" y="36446"/>
                    <a:pt x="602588" y="55741"/>
                    <a:pt x="602588" y="75861"/>
                  </a:cubicBezTo>
                  <a:lnTo>
                    <a:pt x="602588" y="468907"/>
                  </a:lnTo>
                  <a:cubicBezTo>
                    <a:pt x="602588" y="489026"/>
                    <a:pt x="594595" y="508322"/>
                    <a:pt x="580369" y="522548"/>
                  </a:cubicBezTo>
                  <a:cubicBezTo>
                    <a:pt x="566142" y="536775"/>
                    <a:pt x="546846" y="544768"/>
                    <a:pt x="526727" y="544768"/>
                  </a:cubicBezTo>
                  <a:lnTo>
                    <a:pt x="75861" y="544768"/>
                  </a:lnTo>
                  <a:cubicBezTo>
                    <a:pt x="55741" y="544768"/>
                    <a:pt x="36446" y="536775"/>
                    <a:pt x="22219" y="522548"/>
                  </a:cubicBezTo>
                  <a:cubicBezTo>
                    <a:pt x="7992" y="508322"/>
                    <a:pt x="0" y="489026"/>
                    <a:pt x="0" y="468907"/>
                  </a:cubicBezTo>
                  <a:lnTo>
                    <a:pt x="0" y="75861"/>
                  </a:lnTo>
                  <a:cubicBezTo>
                    <a:pt x="0" y="55741"/>
                    <a:pt x="7992" y="36446"/>
                    <a:pt x="22219" y="22219"/>
                  </a:cubicBezTo>
                  <a:cubicBezTo>
                    <a:pt x="36446" y="7992"/>
                    <a:pt x="55741" y="0"/>
                    <a:pt x="75861" y="0"/>
                  </a:cubicBezTo>
                  <a:close/>
                </a:path>
              </a:pathLst>
            </a:custGeom>
            <a:blipFill>
              <a:blip r:embed="rId4"/>
              <a:stretch>
                <a:fillRect l="-9069" t="-26647" r="0" b="-34213"/>
              </a:stretch>
            </a:blipFill>
          </p:spPr>
        </p:sp>
      </p:grpSp>
      <p:grpSp>
        <p:nvGrpSpPr>
          <p:cNvPr name="Group 14" id="14"/>
          <p:cNvGrpSpPr/>
          <p:nvPr/>
        </p:nvGrpSpPr>
        <p:grpSpPr>
          <a:xfrm rot="0">
            <a:off x="13137993" y="2138333"/>
            <a:ext cx="3785230" cy="2327857"/>
            <a:chOff x="0" y="0"/>
            <a:chExt cx="1085584" cy="667617"/>
          </a:xfrm>
        </p:grpSpPr>
        <p:sp>
          <p:nvSpPr>
            <p:cNvPr name="Freeform 15" id="15"/>
            <p:cNvSpPr/>
            <p:nvPr/>
          </p:nvSpPr>
          <p:spPr>
            <a:xfrm flipH="false" flipV="false" rot="0">
              <a:off x="0" y="0"/>
              <a:ext cx="1085584" cy="667617"/>
            </a:xfrm>
            <a:custGeom>
              <a:avLst/>
              <a:gdLst/>
              <a:ahLst/>
              <a:cxnLst/>
              <a:rect r="r" b="b" t="t" l="l"/>
              <a:pathLst>
                <a:path h="667617" w="1085584">
                  <a:moveTo>
                    <a:pt x="87948" y="0"/>
                  </a:moveTo>
                  <a:lnTo>
                    <a:pt x="997636" y="0"/>
                  </a:lnTo>
                  <a:cubicBezTo>
                    <a:pt x="1046208" y="0"/>
                    <a:pt x="1085584" y="39376"/>
                    <a:pt x="1085584" y="87948"/>
                  </a:cubicBezTo>
                  <a:lnTo>
                    <a:pt x="1085584" y="579669"/>
                  </a:lnTo>
                  <a:cubicBezTo>
                    <a:pt x="1085584" y="602994"/>
                    <a:pt x="1076318" y="625364"/>
                    <a:pt x="1059825" y="641858"/>
                  </a:cubicBezTo>
                  <a:cubicBezTo>
                    <a:pt x="1043331" y="658351"/>
                    <a:pt x="1020961" y="667617"/>
                    <a:pt x="997636" y="667617"/>
                  </a:cubicBezTo>
                  <a:lnTo>
                    <a:pt x="87948" y="667617"/>
                  </a:lnTo>
                  <a:cubicBezTo>
                    <a:pt x="39376" y="667617"/>
                    <a:pt x="0" y="628241"/>
                    <a:pt x="0" y="579669"/>
                  </a:cubicBezTo>
                  <a:lnTo>
                    <a:pt x="0" y="87948"/>
                  </a:lnTo>
                  <a:cubicBezTo>
                    <a:pt x="0" y="39376"/>
                    <a:pt x="39376" y="0"/>
                    <a:pt x="87948" y="0"/>
                  </a:cubicBezTo>
                  <a:close/>
                </a:path>
              </a:pathLst>
            </a:custGeom>
            <a:solidFill>
              <a:srgbClr val="FFFFFF"/>
            </a:solidFill>
          </p:spPr>
        </p:sp>
        <p:sp>
          <p:nvSpPr>
            <p:cNvPr name="TextBox 16" id="16"/>
            <p:cNvSpPr txBox="true"/>
            <p:nvPr/>
          </p:nvSpPr>
          <p:spPr>
            <a:xfrm>
              <a:off x="0" y="-38100"/>
              <a:ext cx="1085584" cy="705717"/>
            </a:xfrm>
            <a:prstGeom prst="rect">
              <a:avLst/>
            </a:prstGeom>
          </p:spPr>
          <p:txBody>
            <a:bodyPr anchor="ctr" rtlCol="false" tIns="46652" lIns="46652" bIns="46652" rIns="46652"/>
            <a:lstStyle/>
            <a:p>
              <a:pPr algn="ctr">
                <a:lnSpc>
                  <a:spcPts val="2940"/>
                </a:lnSpc>
              </a:pPr>
            </a:p>
          </p:txBody>
        </p:sp>
      </p:grpSp>
      <p:grpSp>
        <p:nvGrpSpPr>
          <p:cNvPr name="Group 17" id="17"/>
          <p:cNvGrpSpPr/>
          <p:nvPr/>
        </p:nvGrpSpPr>
        <p:grpSpPr>
          <a:xfrm rot="0">
            <a:off x="13244663" y="2251145"/>
            <a:ext cx="3571891" cy="3230127"/>
            <a:chOff x="0" y="0"/>
            <a:chExt cx="602588" cy="544931"/>
          </a:xfrm>
        </p:grpSpPr>
        <p:sp>
          <p:nvSpPr>
            <p:cNvPr name="Freeform 18" id="18"/>
            <p:cNvSpPr/>
            <p:nvPr/>
          </p:nvSpPr>
          <p:spPr>
            <a:xfrm flipH="false" flipV="false" rot="0">
              <a:off x="0" y="0"/>
              <a:ext cx="602588" cy="544931"/>
            </a:xfrm>
            <a:custGeom>
              <a:avLst/>
              <a:gdLst/>
              <a:ahLst/>
              <a:cxnLst/>
              <a:rect r="r" b="b" t="t" l="l"/>
              <a:pathLst>
                <a:path h="544931" w="602588">
                  <a:moveTo>
                    <a:pt x="75861" y="0"/>
                  </a:moveTo>
                  <a:lnTo>
                    <a:pt x="526727" y="0"/>
                  </a:lnTo>
                  <a:cubicBezTo>
                    <a:pt x="546846" y="0"/>
                    <a:pt x="566142" y="7992"/>
                    <a:pt x="580369" y="22219"/>
                  </a:cubicBezTo>
                  <a:cubicBezTo>
                    <a:pt x="594595" y="36446"/>
                    <a:pt x="602588" y="55741"/>
                    <a:pt x="602588" y="75861"/>
                  </a:cubicBezTo>
                  <a:lnTo>
                    <a:pt x="602588" y="469070"/>
                  </a:lnTo>
                  <a:cubicBezTo>
                    <a:pt x="602588" y="489190"/>
                    <a:pt x="594595" y="508486"/>
                    <a:pt x="580369" y="522712"/>
                  </a:cubicBezTo>
                  <a:cubicBezTo>
                    <a:pt x="566142" y="536939"/>
                    <a:pt x="546846" y="544931"/>
                    <a:pt x="526727" y="544931"/>
                  </a:cubicBezTo>
                  <a:lnTo>
                    <a:pt x="75861" y="544931"/>
                  </a:lnTo>
                  <a:cubicBezTo>
                    <a:pt x="55741" y="544931"/>
                    <a:pt x="36446" y="536939"/>
                    <a:pt x="22219" y="522712"/>
                  </a:cubicBezTo>
                  <a:cubicBezTo>
                    <a:pt x="7992" y="508486"/>
                    <a:pt x="0" y="489190"/>
                    <a:pt x="0" y="469070"/>
                  </a:cubicBezTo>
                  <a:lnTo>
                    <a:pt x="0" y="75861"/>
                  </a:lnTo>
                  <a:cubicBezTo>
                    <a:pt x="0" y="55741"/>
                    <a:pt x="7992" y="36446"/>
                    <a:pt x="22219" y="22219"/>
                  </a:cubicBezTo>
                  <a:cubicBezTo>
                    <a:pt x="36446" y="7992"/>
                    <a:pt x="55741" y="0"/>
                    <a:pt x="75861" y="0"/>
                  </a:cubicBezTo>
                  <a:close/>
                </a:path>
              </a:pathLst>
            </a:custGeom>
            <a:blipFill>
              <a:blip r:embed="rId5"/>
              <a:stretch>
                <a:fillRect l="0" t="-40673" r="-4196" b="-12953"/>
              </a:stretch>
            </a:blipFill>
          </p:spPr>
        </p:sp>
      </p:grpSp>
      <p:grpSp>
        <p:nvGrpSpPr>
          <p:cNvPr name="Group 19" id="19"/>
          <p:cNvGrpSpPr/>
          <p:nvPr/>
        </p:nvGrpSpPr>
        <p:grpSpPr>
          <a:xfrm rot="0">
            <a:off x="8930624" y="6067079"/>
            <a:ext cx="3785230" cy="2327857"/>
            <a:chOff x="0" y="0"/>
            <a:chExt cx="1085584" cy="667617"/>
          </a:xfrm>
        </p:grpSpPr>
        <p:sp>
          <p:nvSpPr>
            <p:cNvPr name="Freeform 20" id="20"/>
            <p:cNvSpPr/>
            <p:nvPr/>
          </p:nvSpPr>
          <p:spPr>
            <a:xfrm flipH="false" flipV="false" rot="0">
              <a:off x="0" y="0"/>
              <a:ext cx="1085584" cy="667617"/>
            </a:xfrm>
            <a:custGeom>
              <a:avLst/>
              <a:gdLst/>
              <a:ahLst/>
              <a:cxnLst/>
              <a:rect r="r" b="b" t="t" l="l"/>
              <a:pathLst>
                <a:path h="667617" w="1085584">
                  <a:moveTo>
                    <a:pt x="87948" y="0"/>
                  </a:moveTo>
                  <a:lnTo>
                    <a:pt x="997636" y="0"/>
                  </a:lnTo>
                  <a:cubicBezTo>
                    <a:pt x="1046208" y="0"/>
                    <a:pt x="1085584" y="39376"/>
                    <a:pt x="1085584" y="87948"/>
                  </a:cubicBezTo>
                  <a:lnTo>
                    <a:pt x="1085584" y="579669"/>
                  </a:lnTo>
                  <a:cubicBezTo>
                    <a:pt x="1085584" y="602994"/>
                    <a:pt x="1076318" y="625364"/>
                    <a:pt x="1059825" y="641858"/>
                  </a:cubicBezTo>
                  <a:cubicBezTo>
                    <a:pt x="1043331" y="658351"/>
                    <a:pt x="1020961" y="667617"/>
                    <a:pt x="997636" y="667617"/>
                  </a:cubicBezTo>
                  <a:lnTo>
                    <a:pt x="87948" y="667617"/>
                  </a:lnTo>
                  <a:cubicBezTo>
                    <a:pt x="39376" y="667617"/>
                    <a:pt x="0" y="628241"/>
                    <a:pt x="0" y="579669"/>
                  </a:cubicBezTo>
                  <a:lnTo>
                    <a:pt x="0" y="87948"/>
                  </a:lnTo>
                  <a:cubicBezTo>
                    <a:pt x="0" y="39376"/>
                    <a:pt x="39376" y="0"/>
                    <a:pt x="87948" y="0"/>
                  </a:cubicBezTo>
                  <a:close/>
                </a:path>
              </a:pathLst>
            </a:custGeom>
            <a:solidFill>
              <a:srgbClr val="FFFFFF"/>
            </a:solidFill>
          </p:spPr>
        </p:sp>
        <p:sp>
          <p:nvSpPr>
            <p:cNvPr name="TextBox 21" id="21"/>
            <p:cNvSpPr txBox="true"/>
            <p:nvPr/>
          </p:nvSpPr>
          <p:spPr>
            <a:xfrm>
              <a:off x="0" y="-38100"/>
              <a:ext cx="1085584" cy="705717"/>
            </a:xfrm>
            <a:prstGeom prst="rect">
              <a:avLst/>
            </a:prstGeom>
          </p:spPr>
          <p:txBody>
            <a:bodyPr anchor="ctr" rtlCol="false" tIns="46652" lIns="46652" bIns="46652" rIns="46652"/>
            <a:lstStyle/>
            <a:p>
              <a:pPr algn="ctr">
                <a:lnSpc>
                  <a:spcPts val="2940"/>
                </a:lnSpc>
              </a:pPr>
            </a:p>
          </p:txBody>
        </p:sp>
      </p:grpSp>
      <p:grpSp>
        <p:nvGrpSpPr>
          <p:cNvPr name="Group 22" id="22"/>
          <p:cNvGrpSpPr/>
          <p:nvPr/>
        </p:nvGrpSpPr>
        <p:grpSpPr>
          <a:xfrm rot="0">
            <a:off x="9037293" y="6179891"/>
            <a:ext cx="3571891" cy="3078409"/>
            <a:chOff x="0" y="0"/>
            <a:chExt cx="602588" cy="519336"/>
          </a:xfrm>
        </p:grpSpPr>
        <p:sp>
          <p:nvSpPr>
            <p:cNvPr name="Freeform 23" id="23"/>
            <p:cNvSpPr/>
            <p:nvPr/>
          </p:nvSpPr>
          <p:spPr>
            <a:xfrm flipH="false" flipV="false" rot="0">
              <a:off x="0" y="0"/>
              <a:ext cx="602588" cy="519336"/>
            </a:xfrm>
            <a:custGeom>
              <a:avLst/>
              <a:gdLst/>
              <a:ahLst/>
              <a:cxnLst/>
              <a:rect r="r" b="b" t="t" l="l"/>
              <a:pathLst>
                <a:path h="519336" w="602588">
                  <a:moveTo>
                    <a:pt x="75861" y="0"/>
                  </a:moveTo>
                  <a:lnTo>
                    <a:pt x="526727" y="0"/>
                  </a:lnTo>
                  <a:cubicBezTo>
                    <a:pt x="546846" y="0"/>
                    <a:pt x="566142" y="7992"/>
                    <a:pt x="580369" y="22219"/>
                  </a:cubicBezTo>
                  <a:cubicBezTo>
                    <a:pt x="594595" y="36446"/>
                    <a:pt x="602588" y="55741"/>
                    <a:pt x="602588" y="75861"/>
                  </a:cubicBezTo>
                  <a:lnTo>
                    <a:pt x="602588" y="443475"/>
                  </a:lnTo>
                  <a:cubicBezTo>
                    <a:pt x="602588" y="463595"/>
                    <a:pt x="594595" y="482890"/>
                    <a:pt x="580369" y="497117"/>
                  </a:cubicBezTo>
                  <a:cubicBezTo>
                    <a:pt x="566142" y="511344"/>
                    <a:pt x="546846" y="519336"/>
                    <a:pt x="526727" y="519336"/>
                  </a:cubicBezTo>
                  <a:lnTo>
                    <a:pt x="75861" y="519336"/>
                  </a:lnTo>
                  <a:cubicBezTo>
                    <a:pt x="55741" y="519336"/>
                    <a:pt x="36446" y="511344"/>
                    <a:pt x="22219" y="497117"/>
                  </a:cubicBezTo>
                  <a:cubicBezTo>
                    <a:pt x="7992" y="482890"/>
                    <a:pt x="0" y="463595"/>
                    <a:pt x="0" y="443475"/>
                  </a:cubicBezTo>
                  <a:lnTo>
                    <a:pt x="0" y="75861"/>
                  </a:lnTo>
                  <a:cubicBezTo>
                    <a:pt x="0" y="55741"/>
                    <a:pt x="7992" y="36446"/>
                    <a:pt x="22219" y="22219"/>
                  </a:cubicBezTo>
                  <a:cubicBezTo>
                    <a:pt x="36446" y="7992"/>
                    <a:pt x="55741" y="0"/>
                    <a:pt x="75861" y="0"/>
                  </a:cubicBezTo>
                  <a:close/>
                </a:path>
              </a:pathLst>
            </a:custGeom>
            <a:blipFill>
              <a:blip r:embed="rId6"/>
              <a:stretch>
                <a:fillRect l="-5421" t="-150" r="-9664" b="0"/>
              </a:stretch>
            </a:blipFill>
          </p:spPr>
        </p:sp>
      </p:grpSp>
      <p:grpSp>
        <p:nvGrpSpPr>
          <p:cNvPr name="Group 24" id="24"/>
          <p:cNvGrpSpPr/>
          <p:nvPr/>
        </p:nvGrpSpPr>
        <p:grpSpPr>
          <a:xfrm rot="0">
            <a:off x="13032826" y="6067079"/>
            <a:ext cx="3785230" cy="2327857"/>
            <a:chOff x="0" y="0"/>
            <a:chExt cx="1085584" cy="667617"/>
          </a:xfrm>
        </p:grpSpPr>
        <p:sp>
          <p:nvSpPr>
            <p:cNvPr name="Freeform 25" id="25"/>
            <p:cNvSpPr/>
            <p:nvPr/>
          </p:nvSpPr>
          <p:spPr>
            <a:xfrm flipH="false" flipV="false" rot="0">
              <a:off x="0" y="0"/>
              <a:ext cx="1085584" cy="667617"/>
            </a:xfrm>
            <a:custGeom>
              <a:avLst/>
              <a:gdLst/>
              <a:ahLst/>
              <a:cxnLst/>
              <a:rect r="r" b="b" t="t" l="l"/>
              <a:pathLst>
                <a:path h="667617" w="1085584">
                  <a:moveTo>
                    <a:pt x="87948" y="0"/>
                  </a:moveTo>
                  <a:lnTo>
                    <a:pt x="997636" y="0"/>
                  </a:lnTo>
                  <a:cubicBezTo>
                    <a:pt x="1046208" y="0"/>
                    <a:pt x="1085584" y="39376"/>
                    <a:pt x="1085584" y="87948"/>
                  </a:cubicBezTo>
                  <a:lnTo>
                    <a:pt x="1085584" y="579669"/>
                  </a:lnTo>
                  <a:cubicBezTo>
                    <a:pt x="1085584" y="602994"/>
                    <a:pt x="1076318" y="625364"/>
                    <a:pt x="1059825" y="641858"/>
                  </a:cubicBezTo>
                  <a:cubicBezTo>
                    <a:pt x="1043331" y="658351"/>
                    <a:pt x="1020961" y="667617"/>
                    <a:pt x="997636" y="667617"/>
                  </a:cubicBezTo>
                  <a:lnTo>
                    <a:pt x="87948" y="667617"/>
                  </a:lnTo>
                  <a:cubicBezTo>
                    <a:pt x="39376" y="667617"/>
                    <a:pt x="0" y="628241"/>
                    <a:pt x="0" y="579669"/>
                  </a:cubicBezTo>
                  <a:lnTo>
                    <a:pt x="0" y="87948"/>
                  </a:lnTo>
                  <a:cubicBezTo>
                    <a:pt x="0" y="39376"/>
                    <a:pt x="39376" y="0"/>
                    <a:pt x="87948" y="0"/>
                  </a:cubicBezTo>
                  <a:close/>
                </a:path>
              </a:pathLst>
            </a:custGeom>
            <a:solidFill>
              <a:srgbClr val="FFFFFF"/>
            </a:solidFill>
          </p:spPr>
        </p:sp>
        <p:sp>
          <p:nvSpPr>
            <p:cNvPr name="TextBox 26" id="26"/>
            <p:cNvSpPr txBox="true"/>
            <p:nvPr/>
          </p:nvSpPr>
          <p:spPr>
            <a:xfrm>
              <a:off x="0" y="-38100"/>
              <a:ext cx="1085584" cy="705717"/>
            </a:xfrm>
            <a:prstGeom prst="rect">
              <a:avLst/>
            </a:prstGeom>
          </p:spPr>
          <p:txBody>
            <a:bodyPr anchor="ctr" rtlCol="false" tIns="46652" lIns="46652" bIns="46652" rIns="46652"/>
            <a:lstStyle/>
            <a:p>
              <a:pPr algn="ctr">
                <a:lnSpc>
                  <a:spcPts val="2940"/>
                </a:lnSpc>
              </a:pPr>
            </a:p>
          </p:txBody>
        </p:sp>
      </p:grpSp>
      <p:grpSp>
        <p:nvGrpSpPr>
          <p:cNvPr name="Group 27" id="27"/>
          <p:cNvGrpSpPr/>
          <p:nvPr/>
        </p:nvGrpSpPr>
        <p:grpSpPr>
          <a:xfrm rot="0">
            <a:off x="13139495" y="6179891"/>
            <a:ext cx="3571891" cy="3078409"/>
            <a:chOff x="0" y="0"/>
            <a:chExt cx="602588" cy="519336"/>
          </a:xfrm>
        </p:grpSpPr>
        <p:sp>
          <p:nvSpPr>
            <p:cNvPr name="Freeform 28" id="28"/>
            <p:cNvSpPr/>
            <p:nvPr/>
          </p:nvSpPr>
          <p:spPr>
            <a:xfrm flipH="false" flipV="false" rot="0">
              <a:off x="0" y="0"/>
              <a:ext cx="602588" cy="519336"/>
            </a:xfrm>
            <a:custGeom>
              <a:avLst/>
              <a:gdLst/>
              <a:ahLst/>
              <a:cxnLst/>
              <a:rect r="r" b="b" t="t" l="l"/>
              <a:pathLst>
                <a:path h="519336" w="602588">
                  <a:moveTo>
                    <a:pt x="75861" y="0"/>
                  </a:moveTo>
                  <a:lnTo>
                    <a:pt x="526727" y="0"/>
                  </a:lnTo>
                  <a:cubicBezTo>
                    <a:pt x="546846" y="0"/>
                    <a:pt x="566142" y="7992"/>
                    <a:pt x="580369" y="22219"/>
                  </a:cubicBezTo>
                  <a:cubicBezTo>
                    <a:pt x="594595" y="36446"/>
                    <a:pt x="602588" y="55741"/>
                    <a:pt x="602588" y="75861"/>
                  </a:cubicBezTo>
                  <a:lnTo>
                    <a:pt x="602588" y="443475"/>
                  </a:lnTo>
                  <a:cubicBezTo>
                    <a:pt x="602588" y="463595"/>
                    <a:pt x="594595" y="482890"/>
                    <a:pt x="580369" y="497117"/>
                  </a:cubicBezTo>
                  <a:cubicBezTo>
                    <a:pt x="566142" y="511344"/>
                    <a:pt x="546846" y="519336"/>
                    <a:pt x="526727" y="519336"/>
                  </a:cubicBezTo>
                  <a:lnTo>
                    <a:pt x="75861" y="519336"/>
                  </a:lnTo>
                  <a:cubicBezTo>
                    <a:pt x="55741" y="519336"/>
                    <a:pt x="36446" y="511344"/>
                    <a:pt x="22219" y="497117"/>
                  </a:cubicBezTo>
                  <a:cubicBezTo>
                    <a:pt x="7992" y="482890"/>
                    <a:pt x="0" y="463595"/>
                    <a:pt x="0" y="443475"/>
                  </a:cubicBezTo>
                  <a:lnTo>
                    <a:pt x="0" y="75861"/>
                  </a:lnTo>
                  <a:cubicBezTo>
                    <a:pt x="0" y="55741"/>
                    <a:pt x="7992" y="36446"/>
                    <a:pt x="22219" y="22219"/>
                  </a:cubicBezTo>
                  <a:cubicBezTo>
                    <a:pt x="36446" y="7992"/>
                    <a:pt x="55741" y="0"/>
                    <a:pt x="75861" y="0"/>
                  </a:cubicBezTo>
                  <a:close/>
                </a:path>
              </a:pathLst>
            </a:custGeom>
            <a:blipFill>
              <a:blip r:embed="rId7"/>
              <a:stretch>
                <a:fillRect l="-8680" t="0" r="-11908" b="-4940"/>
              </a:stretch>
            </a:blipFill>
          </p:spPr>
        </p:sp>
      </p:grpSp>
      <p:sp>
        <p:nvSpPr>
          <p:cNvPr name="TextBox 29" id="29"/>
          <p:cNvSpPr txBox="true"/>
          <p:nvPr/>
        </p:nvSpPr>
        <p:spPr>
          <a:xfrm rot="0">
            <a:off x="1440021" y="2109758"/>
            <a:ext cx="7751604" cy="754761"/>
          </a:xfrm>
          <a:prstGeom prst="rect">
            <a:avLst/>
          </a:prstGeom>
        </p:spPr>
        <p:txBody>
          <a:bodyPr anchor="t" rtlCol="false" tIns="0" lIns="0" bIns="0" rIns="0">
            <a:spAutoFit/>
          </a:bodyPr>
          <a:lstStyle/>
          <a:p>
            <a:pPr algn="l" marL="0" indent="0" lvl="0">
              <a:lnSpc>
                <a:spcPts val="6192"/>
              </a:lnSpc>
            </a:pPr>
            <a:r>
              <a:rPr lang="en-US" b="true" sz="4800">
                <a:solidFill>
                  <a:srgbClr val="253D5E"/>
                </a:solidFill>
                <a:latin typeface="Montaser Arabic Ultra-Bold"/>
                <a:ea typeface="Montaser Arabic Ultra-Bold"/>
                <a:cs typeface="Montaser Arabic Ultra-Bold"/>
                <a:sym typeface="Montaser Arabic Ultra-Bold"/>
              </a:rPr>
              <a:t>Services Provided </a:t>
            </a:r>
          </a:p>
        </p:txBody>
      </p:sp>
      <p:sp>
        <p:nvSpPr>
          <p:cNvPr name="TextBox 30" id="30"/>
          <p:cNvSpPr txBox="true"/>
          <p:nvPr/>
        </p:nvSpPr>
        <p:spPr>
          <a:xfrm rot="0">
            <a:off x="1440021" y="3242898"/>
            <a:ext cx="4773551" cy="39624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Bold"/>
                <a:ea typeface="Montaser Arabic Bold"/>
                <a:cs typeface="Montaser Arabic Bold"/>
                <a:sym typeface="Montaser Arabic Bold"/>
              </a:rPr>
              <a:t> Free Laundry Service</a:t>
            </a:r>
          </a:p>
        </p:txBody>
      </p:sp>
      <p:sp>
        <p:nvSpPr>
          <p:cNvPr name="TextBox 31" id="31"/>
          <p:cNvSpPr txBox="true"/>
          <p:nvPr/>
        </p:nvSpPr>
        <p:spPr>
          <a:xfrm rot="0">
            <a:off x="1440021" y="3772488"/>
            <a:ext cx="6195732" cy="184213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000000"/>
                </a:solidFill>
                <a:latin typeface="Montaser Arabic Light"/>
                <a:ea typeface="Montaser Arabic Light"/>
                <a:cs typeface="Montaser Arabic Light"/>
                <a:sym typeface="Montaser Arabic Light"/>
              </a:rPr>
              <a:t>The free laundry washes, dries and irons the clothes. The machines which are utilized by them are washing machines, hydro spinner, dryers and irons. Hence the clothes are returned over a period of 2 days.</a:t>
            </a:r>
          </a:p>
        </p:txBody>
      </p:sp>
      <p:sp>
        <p:nvSpPr>
          <p:cNvPr name="TextBox 32" id="32"/>
          <p:cNvSpPr txBox="true"/>
          <p:nvPr/>
        </p:nvSpPr>
        <p:spPr>
          <a:xfrm rot="0">
            <a:off x="1440021" y="6874122"/>
            <a:ext cx="6353905" cy="2213610"/>
          </a:xfrm>
          <a:prstGeom prst="rect">
            <a:avLst/>
          </a:prstGeom>
        </p:spPr>
        <p:txBody>
          <a:bodyPr anchor="t" rtlCol="false" tIns="0" lIns="0" bIns="0" rIns="0">
            <a:spAutoFit/>
          </a:bodyPr>
          <a:lstStyle/>
          <a:p>
            <a:pPr algn="l">
              <a:lnSpc>
                <a:spcPts val="2940"/>
              </a:lnSpc>
            </a:pPr>
            <a:r>
              <a:rPr lang="en-US" sz="2100">
                <a:solidFill>
                  <a:srgbClr val="000000"/>
                </a:solidFill>
                <a:latin typeface="Montaser Arabic Light"/>
                <a:ea typeface="Montaser Arabic Light"/>
                <a:cs typeface="Montaser Arabic Light"/>
                <a:sym typeface="Montaser Arabic Light"/>
              </a:rPr>
              <a:t>The paid laundry  only washes and dries your clothes. The machines which are utilized by them are washing machines and dryers. They usually return the clothes on the same day or within 1 day.</a:t>
            </a:r>
          </a:p>
          <a:p>
            <a:pPr algn="l" marL="0" indent="0" lvl="0">
              <a:lnSpc>
                <a:spcPts val="2940"/>
              </a:lnSpc>
              <a:spcBef>
                <a:spcPct val="0"/>
              </a:spcBef>
            </a:pPr>
          </a:p>
        </p:txBody>
      </p:sp>
      <p:grpSp>
        <p:nvGrpSpPr>
          <p:cNvPr name="Group 33" id="33"/>
          <p:cNvGrpSpPr/>
          <p:nvPr/>
        </p:nvGrpSpPr>
        <p:grpSpPr>
          <a:xfrm rot="0">
            <a:off x="1028700" y="1008698"/>
            <a:ext cx="3020861" cy="358140"/>
            <a:chOff x="0" y="0"/>
            <a:chExt cx="4027815" cy="477520"/>
          </a:xfrm>
        </p:grpSpPr>
        <p:sp>
          <p:nvSpPr>
            <p:cNvPr name="TextBox 34" id="34"/>
            <p:cNvSpPr txBox="true"/>
            <p:nvPr/>
          </p:nvSpPr>
          <p:spPr>
            <a:xfrm rot="0">
              <a:off x="1673142" y="-38100"/>
              <a:ext cx="2354673"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Ultra-Bold"/>
                  <a:ea typeface="Montaser Arabic Ultra-Bold"/>
                  <a:cs typeface="Montaser Arabic Ultra-Bold"/>
                  <a:sym typeface="Montaser Arabic Ultra-Bold"/>
                </a:rPr>
                <a:t>Laundry</a:t>
              </a:r>
            </a:p>
          </p:txBody>
        </p:sp>
        <p:sp>
          <p:nvSpPr>
            <p:cNvPr name="TextBox 35" id="35"/>
            <p:cNvSpPr txBox="true"/>
            <p:nvPr/>
          </p:nvSpPr>
          <p:spPr>
            <a:xfrm rot="0">
              <a:off x="0" y="-38100"/>
              <a:ext cx="2111412"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53D5E"/>
                  </a:solidFill>
                  <a:latin typeface="Montaser Arabic Ultra-Bold"/>
                  <a:ea typeface="Montaser Arabic Ultra-Bold"/>
                  <a:cs typeface="Montaser Arabic Ultra-Bold"/>
                  <a:sym typeface="Montaser Arabic Ultra-Bold"/>
                </a:rPr>
                <a:t>FLAME</a:t>
              </a:r>
            </a:p>
          </p:txBody>
        </p:sp>
      </p:grpSp>
      <p:grpSp>
        <p:nvGrpSpPr>
          <p:cNvPr name="Group 36" id="36"/>
          <p:cNvGrpSpPr/>
          <p:nvPr/>
        </p:nvGrpSpPr>
        <p:grpSpPr>
          <a:xfrm rot="0">
            <a:off x="7400277" y="1028700"/>
            <a:ext cx="5756821" cy="318135"/>
            <a:chOff x="0" y="0"/>
            <a:chExt cx="7675761" cy="424180"/>
          </a:xfrm>
        </p:grpSpPr>
        <p:sp>
          <p:nvSpPr>
            <p:cNvPr name="TextBox 37" id="37"/>
            <p:cNvSpPr txBox="true"/>
            <p:nvPr/>
          </p:nvSpPr>
          <p:spPr>
            <a:xfrm rot="0">
              <a:off x="0" y="-38100"/>
              <a:ext cx="1918940" cy="462280"/>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000000"/>
                  </a:solidFill>
                  <a:latin typeface="Montaser Arabic Light"/>
                  <a:ea typeface="Montaser Arabic Light"/>
                  <a:cs typeface="Montaser Arabic Light"/>
                  <a:sym typeface="Montaser Arabic Light"/>
                </a:rPr>
                <a:t>Home</a:t>
              </a:r>
            </a:p>
          </p:txBody>
        </p:sp>
        <p:sp>
          <p:nvSpPr>
            <p:cNvPr name="TextBox 38" id="38"/>
            <p:cNvSpPr txBox="true"/>
            <p:nvPr/>
          </p:nvSpPr>
          <p:spPr>
            <a:xfrm rot="0">
              <a:off x="1918940" y="-38100"/>
              <a:ext cx="3198316" cy="462280"/>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aser Arabic Light"/>
                  <a:ea typeface="Montaser Arabic Light"/>
                  <a:cs typeface="Montaser Arabic Light"/>
                  <a:sym typeface="Montaser Arabic Light"/>
                </a:rPr>
                <a:t>Free Laundry</a:t>
              </a:r>
            </a:p>
          </p:txBody>
        </p:sp>
        <p:sp>
          <p:nvSpPr>
            <p:cNvPr name="TextBox 39" id="39"/>
            <p:cNvSpPr txBox="true"/>
            <p:nvPr/>
          </p:nvSpPr>
          <p:spPr>
            <a:xfrm rot="0">
              <a:off x="5117256" y="-38100"/>
              <a:ext cx="2558505" cy="462280"/>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aser Arabic Light"/>
                  <a:ea typeface="Montaser Arabic Light"/>
                  <a:cs typeface="Montaser Arabic Light"/>
                  <a:sym typeface="Montaser Arabic Light"/>
                </a:rPr>
                <a:t>Paid Laundry</a:t>
              </a:r>
            </a:p>
          </p:txBody>
        </p:sp>
      </p:grpSp>
      <p:sp>
        <p:nvSpPr>
          <p:cNvPr name="TextBox 40" id="40"/>
          <p:cNvSpPr txBox="true"/>
          <p:nvPr/>
        </p:nvSpPr>
        <p:spPr>
          <a:xfrm rot="0">
            <a:off x="1440021" y="6141791"/>
            <a:ext cx="4773551" cy="39624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Bold"/>
                <a:ea typeface="Montaser Arabic Bold"/>
                <a:cs typeface="Montaser Arabic Bold"/>
                <a:sym typeface="Montaser Arabic Bold"/>
              </a:rPr>
              <a:t>Paid  Laundry Service</a:t>
            </a:r>
          </a:p>
        </p:txBody>
      </p:sp>
      <p:sp>
        <p:nvSpPr>
          <p:cNvPr name="TextBox 41" id="41"/>
          <p:cNvSpPr txBox="true"/>
          <p:nvPr/>
        </p:nvSpPr>
        <p:spPr>
          <a:xfrm rot="0">
            <a:off x="9723156" y="5576523"/>
            <a:ext cx="6195732" cy="35623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aser Arabic Light"/>
                <a:ea typeface="Montaser Arabic Light"/>
                <a:cs typeface="Montaser Arabic Light"/>
                <a:sym typeface="Montaser Arabic Light"/>
              </a:rPr>
              <a:t>40 free clothes per month</a:t>
            </a:r>
          </a:p>
        </p:txBody>
      </p:sp>
      <p:sp>
        <p:nvSpPr>
          <p:cNvPr name="TextBox 42" id="42"/>
          <p:cNvSpPr txBox="true"/>
          <p:nvPr/>
        </p:nvSpPr>
        <p:spPr>
          <a:xfrm rot="0">
            <a:off x="10928407" y="9509361"/>
            <a:ext cx="4278154" cy="35623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aser Arabic Light"/>
                <a:ea typeface="Montaser Arabic Light"/>
                <a:cs typeface="Montaser Arabic Light"/>
                <a:sym typeface="Montaser Arabic Light"/>
              </a:rPr>
              <a:t>150/-  approx 12 clothes per load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36628" y="1018699"/>
            <a:ext cx="422672" cy="338138"/>
          </a:xfrm>
          <a:custGeom>
            <a:avLst/>
            <a:gdLst/>
            <a:ahLst/>
            <a:cxnLst/>
            <a:rect r="r" b="b" t="t" l="l"/>
            <a:pathLst>
              <a:path h="338138" w="422672">
                <a:moveTo>
                  <a:pt x="0" y="0"/>
                </a:moveTo>
                <a:lnTo>
                  <a:pt x="422672" y="0"/>
                </a:lnTo>
                <a:lnTo>
                  <a:pt x="422672" y="338137"/>
                </a:lnTo>
                <a:lnTo>
                  <a:pt x="0" y="338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409009" y="1722156"/>
            <a:ext cx="2262273" cy="2601908"/>
            <a:chOff x="0" y="0"/>
            <a:chExt cx="595825" cy="685276"/>
          </a:xfrm>
        </p:grpSpPr>
        <p:sp>
          <p:nvSpPr>
            <p:cNvPr name="Freeform 4" id="4"/>
            <p:cNvSpPr/>
            <p:nvPr/>
          </p:nvSpPr>
          <p:spPr>
            <a:xfrm flipH="false" flipV="false" rot="0">
              <a:off x="0" y="0"/>
              <a:ext cx="595825" cy="685276"/>
            </a:xfrm>
            <a:custGeom>
              <a:avLst/>
              <a:gdLst/>
              <a:ahLst/>
              <a:cxnLst/>
              <a:rect r="r" b="b" t="t" l="l"/>
              <a:pathLst>
                <a:path h="685276" w="595825">
                  <a:moveTo>
                    <a:pt x="116354" y="0"/>
                  </a:moveTo>
                  <a:lnTo>
                    <a:pt x="479471" y="0"/>
                  </a:lnTo>
                  <a:cubicBezTo>
                    <a:pt x="543731" y="0"/>
                    <a:pt x="595825" y="52094"/>
                    <a:pt x="595825" y="116354"/>
                  </a:cubicBezTo>
                  <a:lnTo>
                    <a:pt x="595825" y="568922"/>
                  </a:lnTo>
                  <a:cubicBezTo>
                    <a:pt x="595825" y="599781"/>
                    <a:pt x="583566" y="629376"/>
                    <a:pt x="561746" y="651197"/>
                  </a:cubicBezTo>
                  <a:cubicBezTo>
                    <a:pt x="539925" y="673017"/>
                    <a:pt x="510330" y="685276"/>
                    <a:pt x="479471" y="685276"/>
                  </a:cubicBezTo>
                  <a:lnTo>
                    <a:pt x="116354" y="685276"/>
                  </a:lnTo>
                  <a:cubicBezTo>
                    <a:pt x="85495" y="685276"/>
                    <a:pt x="55900" y="673017"/>
                    <a:pt x="34079" y="651197"/>
                  </a:cubicBezTo>
                  <a:cubicBezTo>
                    <a:pt x="12259" y="629376"/>
                    <a:pt x="0" y="599781"/>
                    <a:pt x="0" y="568922"/>
                  </a:cubicBezTo>
                  <a:lnTo>
                    <a:pt x="0" y="116354"/>
                  </a:lnTo>
                  <a:cubicBezTo>
                    <a:pt x="0" y="85495"/>
                    <a:pt x="12259" y="55900"/>
                    <a:pt x="34079" y="34079"/>
                  </a:cubicBezTo>
                  <a:cubicBezTo>
                    <a:pt x="55900" y="12259"/>
                    <a:pt x="85495" y="0"/>
                    <a:pt x="116354" y="0"/>
                  </a:cubicBezTo>
                  <a:close/>
                </a:path>
              </a:pathLst>
            </a:custGeom>
            <a:solidFill>
              <a:srgbClr val="253D5E"/>
            </a:solidFill>
            <a:ln cap="rnd">
              <a:noFill/>
              <a:prstDash val="solid"/>
              <a:round/>
            </a:ln>
          </p:spPr>
        </p:sp>
        <p:sp>
          <p:nvSpPr>
            <p:cNvPr name="TextBox 5" id="5"/>
            <p:cNvSpPr txBox="true"/>
            <p:nvPr/>
          </p:nvSpPr>
          <p:spPr>
            <a:xfrm>
              <a:off x="0" y="-38100"/>
              <a:ext cx="595825" cy="723376"/>
            </a:xfrm>
            <a:prstGeom prst="rect">
              <a:avLst/>
            </a:prstGeom>
          </p:spPr>
          <p:txBody>
            <a:bodyPr anchor="ctr" rtlCol="false" tIns="50800" lIns="50800" bIns="50800" rIns="50800"/>
            <a:lstStyle/>
            <a:p>
              <a:pPr algn="ctr">
                <a:lnSpc>
                  <a:spcPts val="2940"/>
                </a:lnSpc>
              </a:pPr>
              <a:r>
                <a:rPr lang="en-US" sz="2100">
                  <a:solidFill>
                    <a:srgbClr val="8AB934"/>
                  </a:solidFill>
                  <a:latin typeface="Montaser Arabic Light"/>
                  <a:ea typeface="Montaser Arabic Light"/>
                  <a:cs typeface="Montaser Arabic Light"/>
                  <a:sym typeface="Montaser Arabic Light"/>
                </a:rPr>
                <a:t>c</a:t>
              </a:r>
            </a:p>
          </p:txBody>
        </p:sp>
      </p:grpSp>
      <p:grpSp>
        <p:nvGrpSpPr>
          <p:cNvPr name="Group 6" id="6"/>
          <p:cNvGrpSpPr/>
          <p:nvPr/>
        </p:nvGrpSpPr>
        <p:grpSpPr>
          <a:xfrm rot="0">
            <a:off x="1543066" y="1913857"/>
            <a:ext cx="4144769" cy="3991082"/>
            <a:chOff x="0" y="0"/>
            <a:chExt cx="1171029" cy="1127607"/>
          </a:xfrm>
        </p:grpSpPr>
        <p:sp>
          <p:nvSpPr>
            <p:cNvPr name="Freeform 7" id="7"/>
            <p:cNvSpPr/>
            <p:nvPr/>
          </p:nvSpPr>
          <p:spPr>
            <a:xfrm flipH="false" flipV="false" rot="0">
              <a:off x="0" y="0"/>
              <a:ext cx="1171029" cy="1127607"/>
            </a:xfrm>
            <a:custGeom>
              <a:avLst/>
              <a:gdLst/>
              <a:ahLst/>
              <a:cxnLst/>
              <a:rect r="r" b="b" t="t" l="l"/>
              <a:pathLst>
                <a:path h="1127607" w="1171029">
                  <a:moveTo>
                    <a:pt x="110205" y="0"/>
                  </a:moveTo>
                  <a:lnTo>
                    <a:pt x="1060824" y="0"/>
                  </a:lnTo>
                  <a:cubicBezTo>
                    <a:pt x="1121689" y="0"/>
                    <a:pt x="1171029" y="49340"/>
                    <a:pt x="1171029" y="110205"/>
                  </a:cubicBezTo>
                  <a:lnTo>
                    <a:pt x="1171029" y="1017403"/>
                  </a:lnTo>
                  <a:cubicBezTo>
                    <a:pt x="1171029" y="1046631"/>
                    <a:pt x="1159418" y="1074662"/>
                    <a:pt x="1138751" y="1095329"/>
                  </a:cubicBezTo>
                  <a:cubicBezTo>
                    <a:pt x="1118083" y="1115997"/>
                    <a:pt x="1090052" y="1127607"/>
                    <a:pt x="1060824" y="1127607"/>
                  </a:cubicBezTo>
                  <a:lnTo>
                    <a:pt x="110205" y="1127607"/>
                  </a:lnTo>
                  <a:cubicBezTo>
                    <a:pt x="49340" y="1127607"/>
                    <a:pt x="0" y="1078267"/>
                    <a:pt x="0" y="1017403"/>
                  </a:cubicBezTo>
                  <a:lnTo>
                    <a:pt x="0" y="110205"/>
                  </a:lnTo>
                  <a:cubicBezTo>
                    <a:pt x="0" y="80977"/>
                    <a:pt x="11611" y="52946"/>
                    <a:pt x="32278" y="32278"/>
                  </a:cubicBezTo>
                  <a:cubicBezTo>
                    <a:pt x="52946" y="11611"/>
                    <a:pt x="80977" y="0"/>
                    <a:pt x="110205" y="0"/>
                  </a:cubicBezTo>
                  <a:close/>
                </a:path>
              </a:pathLst>
            </a:custGeom>
            <a:solidFill>
              <a:srgbClr val="FFFFFF"/>
            </a:solidFill>
          </p:spPr>
        </p:sp>
        <p:sp>
          <p:nvSpPr>
            <p:cNvPr name="TextBox 8" id="8"/>
            <p:cNvSpPr txBox="true"/>
            <p:nvPr/>
          </p:nvSpPr>
          <p:spPr>
            <a:xfrm>
              <a:off x="0" y="-38100"/>
              <a:ext cx="1171029" cy="1165707"/>
            </a:xfrm>
            <a:prstGeom prst="rect">
              <a:avLst/>
            </a:prstGeom>
          </p:spPr>
          <p:txBody>
            <a:bodyPr anchor="ctr" rtlCol="false" tIns="47355" lIns="47355" bIns="47355" rIns="47355"/>
            <a:lstStyle/>
            <a:p>
              <a:pPr algn="ctr">
                <a:lnSpc>
                  <a:spcPts val="2940"/>
                </a:lnSpc>
              </a:pPr>
            </a:p>
          </p:txBody>
        </p:sp>
      </p:grpSp>
      <p:grpSp>
        <p:nvGrpSpPr>
          <p:cNvPr name="Group 9" id="9"/>
          <p:cNvGrpSpPr/>
          <p:nvPr/>
        </p:nvGrpSpPr>
        <p:grpSpPr>
          <a:xfrm rot="0">
            <a:off x="12691859" y="1997007"/>
            <a:ext cx="4144769" cy="3991082"/>
            <a:chOff x="0" y="0"/>
            <a:chExt cx="1171029" cy="1127607"/>
          </a:xfrm>
        </p:grpSpPr>
        <p:sp>
          <p:nvSpPr>
            <p:cNvPr name="Freeform 10" id="10"/>
            <p:cNvSpPr/>
            <p:nvPr/>
          </p:nvSpPr>
          <p:spPr>
            <a:xfrm flipH="false" flipV="false" rot="0">
              <a:off x="0" y="0"/>
              <a:ext cx="1171029" cy="1127607"/>
            </a:xfrm>
            <a:custGeom>
              <a:avLst/>
              <a:gdLst/>
              <a:ahLst/>
              <a:cxnLst/>
              <a:rect r="r" b="b" t="t" l="l"/>
              <a:pathLst>
                <a:path h="1127607" w="1171029">
                  <a:moveTo>
                    <a:pt x="110205" y="0"/>
                  </a:moveTo>
                  <a:lnTo>
                    <a:pt x="1060824" y="0"/>
                  </a:lnTo>
                  <a:cubicBezTo>
                    <a:pt x="1121689" y="0"/>
                    <a:pt x="1171029" y="49340"/>
                    <a:pt x="1171029" y="110205"/>
                  </a:cubicBezTo>
                  <a:lnTo>
                    <a:pt x="1171029" y="1017403"/>
                  </a:lnTo>
                  <a:cubicBezTo>
                    <a:pt x="1171029" y="1046631"/>
                    <a:pt x="1159418" y="1074662"/>
                    <a:pt x="1138751" y="1095329"/>
                  </a:cubicBezTo>
                  <a:cubicBezTo>
                    <a:pt x="1118083" y="1115997"/>
                    <a:pt x="1090052" y="1127607"/>
                    <a:pt x="1060824" y="1127607"/>
                  </a:cubicBezTo>
                  <a:lnTo>
                    <a:pt x="110205" y="1127607"/>
                  </a:lnTo>
                  <a:cubicBezTo>
                    <a:pt x="49340" y="1127607"/>
                    <a:pt x="0" y="1078267"/>
                    <a:pt x="0" y="1017403"/>
                  </a:cubicBezTo>
                  <a:lnTo>
                    <a:pt x="0" y="110205"/>
                  </a:lnTo>
                  <a:cubicBezTo>
                    <a:pt x="0" y="80977"/>
                    <a:pt x="11611" y="52946"/>
                    <a:pt x="32278" y="32278"/>
                  </a:cubicBezTo>
                  <a:cubicBezTo>
                    <a:pt x="52946" y="11611"/>
                    <a:pt x="80977" y="0"/>
                    <a:pt x="110205" y="0"/>
                  </a:cubicBezTo>
                  <a:close/>
                </a:path>
              </a:pathLst>
            </a:custGeom>
            <a:solidFill>
              <a:srgbClr val="FFFFFF"/>
            </a:solidFill>
          </p:spPr>
        </p:sp>
        <p:sp>
          <p:nvSpPr>
            <p:cNvPr name="TextBox 11" id="11"/>
            <p:cNvSpPr txBox="true"/>
            <p:nvPr/>
          </p:nvSpPr>
          <p:spPr>
            <a:xfrm>
              <a:off x="0" y="-38100"/>
              <a:ext cx="1171029" cy="1165707"/>
            </a:xfrm>
            <a:prstGeom prst="rect">
              <a:avLst/>
            </a:prstGeom>
          </p:spPr>
          <p:txBody>
            <a:bodyPr anchor="ctr" rtlCol="false" tIns="47355" lIns="47355" bIns="47355" rIns="47355"/>
            <a:lstStyle/>
            <a:p>
              <a:pPr algn="ctr">
                <a:lnSpc>
                  <a:spcPts val="2940"/>
                </a:lnSpc>
              </a:pPr>
            </a:p>
          </p:txBody>
        </p:sp>
      </p:grpSp>
      <p:grpSp>
        <p:nvGrpSpPr>
          <p:cNvPr name="Group 12" id="12"/>
          <p:cNvGrpSpPr/>
          <p:nvPr/>
        </p:nvGrpSpPr>
        <p:grpSpPr>
          <a:xfrm rot="0">
            <a:off x="12955410" y="2315036"/>
            <a:ext cx="4908611" cy="6943264"/>
            <a:chOff x="0" y="0"/>
            <a:chExt cx="815787" cy="1153937"/>
          </a:xfrm>
        </p:grpSpPr>
        <p:sp>
          <p:nvSpPr>
            <p:cNvPr name="Freeform 13" id="13"/>
            <p:cNvSpPr/>
            <p:nvPr/>
          </p:nvSpPr>
          <p:spPr>
            <a:xfrm flipH="false" flipV="false" rot="192000">
              <a:off x="-27635" y="-17935"/>
              <a:ext cx="871056" cy="1189807"/>
            </a:xfrm>
            <a:custGeom>
              <a:avLst/>
              <a:gdLst/>
              <a:ahLst/>
              <a:cxnLst/>
              <a:rect r="r" b="b" t="t" l="l"/>
              <a:pathLst>
                <a:path h="1189807" w="871056">
                  <a:moveTo>
                    <a:pt x="68502" y="37554"/>
                  </a:moveTo>
                  <a:lnTo>
                    <a:pt x="738140" y="115"/>
                  </a:lnTo>
                  <a:cubicBezTo>
                    <a:pt x="778147" y="-2121"/>
                    <a:pt x="812392" y="28497"/>
                    <a:pt x="814629" y="68504"/>
                  </a:cubicBezTo>
                  <a:lnTo>
                    <a:pt x="870944" y="1075764"/>
                  </a:lnTo>
                  <a:cubicBezTo>
                    <a:pt x="872018" y="1094976"/>
                    <a:pt x="865416" y="1113828"/>
                    <a:pt x="852591" y="1128172"/>
                  </a:cubicBezTo>
                  <a:cubicBezTo>
                    <a:pt x="839765" y="1142517"/>
                    <a:pt x="821767" y="1151179"/>
                    <a:pt x="802555" y="1152253"/>
                  </a:cubicBezTo>
                  <a:lnTo>
                    <a:pt x="132917" y="1189692"/>
                  </a:lnTo>
                  <a:cubicBezTo>
                    <a:pt x="92910" y="1191928"/>
                    <a:pt x="58665" y="1161310"/>
                    <a:pt x="56428" y="1121303"/>
                  </a:cubicBezTo>
                  <a:lnTo>
                    <a:pt x="114" y="114042"/>
                  </a:lnTo>
                  <a:cubicBezTo>
                    <a:pt x="-960" y="94831"/>
                    <a:pt x="5641" y="75979"/>
                    <a:pt x="18467" y="61634"/>
                  </a:cubicBezTo>
                  <a:cubicBezTo>
                    <a:pt x="31292" y="47290"/>
                    <a:pt x="49290" y="38628"/>
                    <a:pt x="68502" y="37554"/>
                  </a:cubicBezTo>
                  <a:close/>
                </a:path>
              </a:pathLst>
            </a:custGeom>
            <a:blipFill>
              <a:blip r:embed="rId4"/>
              <a:stretch>
                <a:fillRect l="-7513" t="-5888" r="-3806" b="-2774"/>
              </a:stretch>
            </a:blipFill>
          </p:spPr>
        </p:sp>
      </p:grpSp>
      <p:grpSp>
        <p:nvGrpSpPr>
          <p:cNvPr name="Group 14" id="14"/>
          <p:cNvGrpSpPr/>
          <p:nvPr/>
        </p:nvGrpSpPr>
        <p:grpSpPr>
          <a:xfrm rot="0">
            <a:off x="3726508" y="1722156"/>
            <a:ext cx="2262273" cy="2601908"/>
            <a:chOff x="0" y="0"/>
            <a:chExt cx="595825" cy="685276"/>
          </a:xfrm>
        </p:grpSpPr>
        <p:sp>
          <p:nvSpPr>
            <p:cNvPr name="Freeform 15" id="15"/>
            <p:cNvSpPr/>
            <p:nvPr/>
          </p:nvSpPr>
          <p:spPr>
            <a:xfrm flipH="false" flipV="false" rot="0">
              <a:off x="0" y="0"/>
              <a:ext cx="595825" cy="685276"/>
            </a:xfrm>
            <a:custGeom>
              <a:avLst/>
              <a:gdLst/>
              <a:ahLst/>
              <a:cxnLst/>
              <a:rect r="r" b="b" t="t" l="l"/>
              <a:pathLst>
                <a:path h="685276" w="595825">
                  <a:moveTo>
                    <a:pt x="116354" y="0"/>
                  </a:moveTo>
                  <a:lnTo>
                    <a:pt x="479471" y="0"/>
                  </a:lnTo>
                  <a:cubicBezTo>
                    <a:pt x="543731" y="0"/>
                    <a:pt x="595825" y="52094"/>
                    <a:pt x="595825" y="116354"/>
                  </a:cubicBezTo>
                  <a:lnTo>
                    <a:pt x="595825" y="568922"/>
                  </a:lnTo>
                  <a:cubicBezTo>
                    <a:pt x="595825" y="599781"/>
                    <a:pt x="583566" y="629376"/>
                    <a:pt x="561746" y="651197"/>
                  </a:cubicBezTo>
                  <a:cubicBezTo>
                    <a:pt x="539925" y="673017"/>
                    <a:pt x="510330" y="685276"/>
                    <a:pt x="479471" y="685276"/>
                  </a:cubicBezTo>
                  <a:lnTo>
                    <a:pt x="116354" y="685276"/>
                  </a:lnTo>
                  <a:cubicBezTo>
                    <a:pt x="85495" y="685276"/>
                    <a:pt x="55900" y="673017"/>
                    <a:pt x="34079" y="651197"/>
                  </a:cubicBezTo>
                  <a:cubicBezTo>
                    <a:pt x="12259" y="629376"/>
                    <a:pt x="0" y="599781"/>
                    <a:pt x="0" y="568922"/>
                  </a:cubicBezTo>
                  <a:lnTo>
                    <a:pt x="0" y="116354"/>
                  </a:lnTo>
                  <a:cubicBezTo>
                    <a:pt x="0" y="85495"/>
                    <a:pt x="12259" y="55900"/>
                    <a:pt x="34079" y="34079"/>
                  </a:cubicBezTo>
                  <a:cubicBezTo>
                    <a:pt x="55900" y="12259"/>
                    <a:pt x="85495" y="0"/>
                    <a:pt x="116354" y="0"/>
                  </a:cubicBezTo>
                  <a:close/>
                </a:path>
              </a:pathLst>
            </a:custGeom>
            <a:solidFill>
              <a:srgbClr val="253D5E"/>
            </a:solidFill>
            <a:ln cap="rnd">
              <a:noFill/>
              <a:prstDash val="solid"/>
              <a:round/>
            </a:ln>
          </p:spPr>
        </p:sp>
        <p:sp>
          <p:nvSpPr>
            <p:cNvPr name="TextBox 16" id="16"/>
            <p:cNvSpPr txBox="true"/>
            <p:nvPr/>
          </p:nvSpPr>
          <p:spPr>
            <a:xfrm>
              <a:off x="0" y="-38100"/>
              <a:ext cx="595825" cy="723376"/>
            </a:xfrm>
            <a:prstGeom prst="rect">
              <a:avLst/>
            </a:prstGeom>
          </p:spPr>
          <p:txBody>
            <a:bodyPr anchor="ctr" rtlCol="false" tIns="50800" lIns="50800" bIns="50800" rIns="50800"/>
            <a:lstStyle/>
            <a:p>
              <a:pPr algn="ctr">
                <a:lnSpc>
                  <a:spcPts val="2940"/>
                </a:lnSpc>
              </a:pPr>
              <a:r>
                <a:rPr lang="en-US" sz="2100">
                  <a:solidFill>
                    <a:srgbClr val="8AB934"/>
                  </a:solidFill>
                  <a:latin typeface="Montaser Arabic Light"/>
                  <a:ea typeface="Montaser Arabic Light"/>
                  <a:cs typeface="Montaser Arabic Light"/>
                  <a:sym typeface="Montaser Arabic Light"/>
                </a:rPr>
                <a:t>c</a:t>
              </a:r>
            </a:p>
          </p:txBody>
        </p:sp>
      </p:grpSp>
      <p:grpSp>
        <p:nvGrpSpPr>
          <p:cNvPr name="Group 17" id="17"/>
          <p:cNvGrpSpPr/>
          <p:nvPr/>
        </p:nvGrpSpPr>
        <p:grpSpPr>
          <a:xfrm rot="0">
            <a:off x="1477661" y="1997007"/>
            <a:ext cx="4144769" cy="6292986"/>
            <a:chOff x="0" y="0"/>
            <a:chExt cx="1171029" cy="1777969"/>
          </a:xfrm>
        </p:grpSpPr>
        <p:sp>
          <p:nvSpPr>
            <p:cNvPr name="Freeform 18" id="18"/>
            <p:cNvSpPr/>
            <p:nvPr/>
          </p:nvSpPr>
          <p:spPr>
            <a:xfrm flipH="false" flipV="false" rot="0">
              <a:off x="0" y="0"/>
              <a:ext cx="1171029" cy="1777969"/>
            </a:xfrm>
            <a:custGeom>
              <a:avLst/>
              <a:gdLst/>
              <a:ahLst/>
              <a:cxnLst/>
              <a:rect r="r" b="b" t="t" l="l"/>
              <a:pathLst>
                <a:path h="1777969" w="1171029">
                  <a:moveTo>
                    <a:pt x="110205" y="0"/>
                  </a:moveTo>
                  <a:lnTo>
                    <a:pt x="1060824" y="0"/>
                  </a:lnTo>
                  <a:cubicBezTo>
                    <a:pt x="1121689" y="0"/>
                    <a:pt x="1171029" y="49340"/>
                    <a:pt x="1171029" y="110205"/>
                  </a:cubicBezTo>
                  <a:lnTo>
                    <a:pt x="1171029" y="1667764"/>
                  </a:lnTo>
                  <a:cubicBezTo>
                    <a:pt x="1171029" y="1696992"/>
                    <a:pt x="1159418" y="1725023"/>
                    <a:pt x="1138751" y="1745690"/>
                  </a:cubicBezTo>
                  <a:cubicBezTo>
                    <a:pt x="1118083" y="1766358"/>
                    <a:pt x="1090052" y="1777969"/>
                    <a:pt x="1060824" y="1777969"/>
                  </a:cubicBezTo>
                  <a:lnTo>
                    <a:pt x="110205" y="1777969"/>
                  </a:lnTo>
                  <a:cubicBezTo>
                    <a:pt x="49340" y="1777969"/>
                    <a:pt x="0" y="1728628"/>
                    <a:pt x="0" y="1667764"/>
                  </a:cubicBezTo>
                  <a:lnTo>
                    <a:pt x="0" y="110205"/>
                  </a:lnTo>
                  <a:cubicBezTo>
                    <a:pt x="0" y="80977"/>
                    <a:pt x="11611" y="52946"/>
                    <a:pt x="32278" y="32278"/>
                  </a:cubicBezTo>
                  <a:cubicBezTo>
                    <a:pt x="52946" y="11611"/>
                    <a:pt x="80977" y="0"/>
                    <a:pt x="110205" y="0"/>
                  </a:cubicBezTo>
                  <a:close/>
                </a:path>
              </a:pathLst>
            </a:custGeom>
            <a:solidFill>
              <a:srgbClr val="FFFFFF"/>
            </a:solidFill>
          </p:spPr>
        </p:sp>
        <p:sp>
          <p:nvSpPr>
            <p:cNvPr name="TextBox 19" id="19"/>
            <p:cNvSpPr txBox="true"/>
            <p:nvPr/>
          </p:nvSpPr>
          <p:spPr>
            <a:xfrm>
              <a:off x="0" y="-38100"/>
              <a:ext cx="1171029" cy="1816069"/>
            </a:xfrm>
            <a:prstGeom prst="rect">
              <a:avLst/>
            </a:prstGeom>
          </p:spPr>
          <p:txBody>
            <a:bodyPr anchor="ctr" rtlCol="false" tIns="47355" lIns="47355" bIns="47355" rIns="47355"/>
            <a:lstStyle/>
            <a:p>
              <a:pPr algn="ctr">
                <a:lnSpc>
                  <a:spcPts val="2940"/>
                </a:lnSpc>
              </a:pPr>
            </a:p>
          </p:txBody>
        </p:sp>
      </p:grpSp>
      <p:grpSp>
        <p:nvGrpSpPr>
          <p:cNvPr name="Group 20" id="20"/>
          <p:cNvGrpSpPr/>
          <p:nvPr/>
        </p:nvGrpSpPr>
        <p:grpSpPr>
          <a:xfrm rot="0">
            <a:off x="673432" y="2359007"/>
            <a:ext cx="4602686" cy="7091863"/>
            <a:chOff x="0" y="0"/>
            <a:chExt cx="642267" cy="989612"/>
          </a:xfrm>
        </p:grpSpPr>
        <p:sp>
          <p:nvSpPr>
            <p:cNvPr name="Freeform 21" id="21"/>
            <p:cNvSpPr/>
            <p:nvPr/>
          </p:nvSpPr>
          <p:spPr>
            <a:xfrm flipH="false" flipV="false" rot="0">
              <a:off x="0" y="0"/>
              <a:ext cx="642267" cy="989612"/>
            </a:xfrm>
            <a:custGeom>
              <a:avLst/>
              <a:gdLst/>
              <a:ahLst/>
              <a:cxnLst/>
              <a:rect r="r" b="b" t="t" l="l"/>
              <a:pathLst>
                <a:path h="989612" w="642267">
                  <a:moveTo>
                    <a:pt x="77374" y="0"/>
                  </a:moveTo>
                  <a:lnTo>
                    <a:pt x="564893" y="0"/>
                  </a:lnTo>
                  <a:cubicBezTo>
                    <a:pt x="585414" y="0"/>
                    <a:pt x="605095" y="8152"/>
                    <a:pt x="619605" y="22662"/>
                  </a:cubicBezTo>
                  <a:cubicBezTo>
                    <a:pt x="634116" y="37173"/>
                    <a:pt x="642267" y="56853"/>
                    <a:pt x="642267" y="77374"/>
                  </a:cubicBezTo>
                  <a:lnTo>
                    <a:pt x="642267" y="912238"/>
                  </a:lnTo>
                  <a:cubicBezTo>
                    <a:pt x="642267" y="954970"/>
                    <a:pt x="607626" y="989612"/>
                    <a:pt x="564893" y="989612"/>
                  </a:cubicBezTo>
                  <a:lnTo>
                    <a:pt x="77374" y="989612"/>
                  </a:lnTo>
                  <a:cubicBezTo>
                    <a:pt x="56853" y="989612"/>
                    <a:pt x="37173" y="981460"/>
                    <a:pt x="22662" y="966950"/>
                  </a:cubicBezTo>
                  <a:cubicBezTo>
                    <a:pt x="8152" y="952439"/>
                    <a:pt x="0" y="932759"/>
                    <a:pt x="0" y="912238"/>
                  </a:cubicBezTo>
                  <a:lnTo>
                    <a:pt x="0" y="77374"/>
                  </a:lnTo>
                  <a:cubicBezTo>
                    <a:pt x="0" y="56853"/>
                    <a:pt x="8152" y="37173"/>
                    <a:pt x="22662" y="22662"/>
                  </a:cubicBezTo>
                  <a:cubicBezTo>
                    <a:pt x="37173" y="8152"/>
                    <a:pt x="56853" y="0"/>
                    <a:pt x="77374" y="0"/>
                  </a:cubicBezTo>
                  <a:close/>
                </a:path>
              </a:pathLst>
            </a:custGeom>
            <a:blipFill>
              <a:blip r:embed="rId5"/>
              <a:stretch>
                <a:fillRect l="-30139" t="-38697" r="-30139" b="0"/>
              </a:stretch>
            </a:blipFill>
          </p:spPr>
        </p:sp>
      </p:grpSp>
      <p:grpSp>
        <p:nvGrpSpPr>
          <p:cNvPr name="Group 22" id="22"/>
          <p:cNvGrpSpPr/>
          <p:nvPr/>
        </p:nvGrpSpPr>
        <p:grpSpPr>
          <a:xfrm rot="0">
            <a:off x="3264295" y="5963597"/>
            <a:ext cx="4218933" cy="2939137"/>
            <a:chOff x="0" y="0"/>
            <a:chExt cx="1111159" cy="774094"/>
          </a:xfrm>
        </p:grpSpPr>
        <p:sp>
          <p:nvSpPr>
            <p:cNvPr name="Freeform 23" id="23"/>
            <p:cNvSpPr/>
            <p:nvPr/>
          </p:nvSpPr>
          <p:spPr>
            <a:xfrm flipH="false" flipV="false" rot="0">
              <a:off x="0" y="0"/>
              <a:ext cx="1111159" cy="774094"/>
            </a:xfrm>
            <a:custGeom>
              <a:avLst/>
              <a:gdLst/>
              <a:ahLst/>
              <a:cxnLst/>
              <a:rect r="r" b="b" t="t" l="l"/>
              <a:pathLst>
                <a:path h="774094" w="1111159">
                  <a:moveTo>
                    <a:pt x="60556" y="0"/>
                  </a:moveTo>
                  <a:lnTo>
                    <a:pt x="1050603" y="0"/>
                  </a:lnTo>
                  <a:cubicBezTo>
                    <a:pt x="1066664" y="0"/>
                    <a:pt x="1082066" y="6380"/>
                    <a:pt x="1093423" y="17737"/>
                  </a:cubicBezTo>
                  <a:cubicBezTo>
                    <a:pt x="1104779" y="29093"/>
                    <a:pt x="1111159" y="44496"/>
                    <a:pt x="1111159" y="60556"/>
                  </a:cubicBezTo>
                  <a:lnTo>
                    <a:pt x="1111159" y="713537"/>
                  </a:lnTo>
                  <a:cubicBezTo>
                    <a:pt x="1111159" y="729598"/>
                    <a:pt x="1104779" y="745001"/>
                    <a:pt x="1093423" y="756357"/>
                  </a:cubicBezTo>
                  <a:cubicBezTo>
                    <a:pt x="1082066" y="767714"/>
                    <a:pt x="1066664" y="774094"/>
                    <a:pt x="1050603" y="774094"/>
                  </a:cubicBezTo>
                  <a:lnTo>
                    <a:pt x="60556" y="774094"/>
                  </a:lnTo>
                  <a:cubicBezTo>
                    <a:pt x="44496" y="774094"/>
                    <a:pt x="29093" y="767714"/>
                    <a:pt x="17737" y="756357"/>
                  </a:cubicBezTo>
                  <a:cubicBezTo>
                    <a:pt x="6380" y="745001"/>
                    <a:pt x="0" y="729598"/>
                    <a:pt x="0" y="713537"/>
                  </a:cubicBezTo>
                  <a:lnTo>
                    <a:pt x="0" y="60556"/>
                  </a:lnTo>
                  <a:cubicBezTo>
                    <a:pt x="0" y="44496"/>
                    <a:pt x="6380" y="29093"/>
                    <a:pt x="17737" y="17737"/>
                  </a:cubicBezTo>
                  <a:cubicBezTo>
                    <a:pt x="29093" y="6380"/>
                    <a:pt x="44496" y="0"/>
                    <a:pt x="60556" y="0"/>
                  </a:cubicBezTo>
                  <a:close/>
                </a:path>
              </a:pathLst>
            </a:custGeom>
            <a:solidFill>
              <a:srgbClr val="8AB934"/>
            </a:solidFill>
            <a:ln cap="rnd">
              <a:noFill/>
              <a:prstDash val="solid"/>
              <a:round/>
            </a:ln>
          </p:spPr>
        </p:sp>
        <p:sp>
          <p:nvSpPr>
            <p:cNvPr name="TextBox 24" id="24"/>
            <p:cNvSpPr txBox="true"/>
            <p:nvPr/>
          </p:nvSpPr>
          <p:spPr>
            <a:xfrm>
              <a:off x="0" y="-38100"/>
              <a:ext cx="1111159" cy="812194"/>
            </a:xfrm>
            <a:prstGeom prst="rect">
              <a:avLst/>
            </a:prstGeom>
          </p:spPr>
          <p:txBody>
            <a:bodyPr anchor="ctr" rtlCol="false" tIns="50800" lIns="50800" bIns="50800" rIns="50800"/>
            <a:lstStyle/>
            <a:p>
              <a:pPr algn="ctr">
                <a:lnSpc>
                  <a:spcPts val="2940"/>
                </a:lnSpc>
              </a:pPr>
            </a:p>
          </p:txBody>
        </p:sp>
      </p:grpSp>
      <p:grpSp>
        <p:nvGrpSpPr>
          <p:cNvPr name="Group 25" id="25"/>
          <p:cNvGrpSpPr/>
          <p:nvPr/>
        </p:nvGrpSpPr>
        <p:grpSpPr>
          <a:xfrm rot="0">
            <a:off x="7663862" y="5988088"/>
            <a:ext cx="4218933" cy="2939137"/>
            <a:chOff x="0" y="0"/>
            <a:chExt cx="1111159" cy="774094"/>
          </a:xfrm>
        </p:grpSpPr>
        <p:sp>
          <p:nvSpPr>
            <p:cNvPr name="Freeform 26" id="26"/>
            <p:cNvSpPr/>
            <p:nvPr/>
          </p:nvSpPr>
          <p:spPr>
            <a:xfrm flipH="false" flipV="false" rot="0">
              <a:off x="0" y="0"/>
              <a:ext cx="1111159" cy="774094"/>
            </a:xfrm>
            <a:custGeom>
              <a:avLst/>
              <a:gdLst/>
              <a:ahLst/>
              <a:cxnLst/>
              <a:rect r="r" b="b" t="t" l="l"/>
              <a:pathLst>
                <a:path h="774094" w="1111159">
                  <a:moveTo>
                    <a:pt x="60556" y="0"/>
                  </a:moveTo>
                  <a:lnTo>
                    <a:pt x="1050603" y="0"/>
                  </a:lnTo>
                  <a:cubicBezTo>
                    <a:pt x="1066664" y="0"/>
                    <a:pt x="1082066" y="6380"/>
                    <a:pt x="1093423" y="17737"/>
                  </a:cubicBezTo>
                  <a:cubicBezTo>
                    <a:pt x="1104779" y="29093"/>
                    <a:pt x="1111159" y="44496"/>
                    <a:pt x="1111159" y="60556"/>
                  </a:cubicBezTo>
                  <a:lnTo>
                    <a:pt x="1111159" y="713537"/>
                  </a:lnTo>
                  <a:cubicBezTo>
                    <a:pt x="1111159" y="729598"/>
                    <a:pt x="1104779" y="745001"/>
                    <a:pt x="1093423" y="756357"/>
                  </a:cubicBezTo>
                  <a:cubicBezTo>
                    <a:pt x="1082066" y="767714"/>
                    <a:pt x="1066664" y="774094"/>
                    <a:pt x="1050603" y="774094"/>
                  </a:cubicBezTo>
                  <a:lnTo>
                    <a:pt x="60556" y="774094"/>
                  </a:lnTo>
                  <a:cubicBezTo>
                    <a:pt x="44496" y="774094"/>
                    <a:pt x="29093" y="767714"/>
                    <a:pt x="17737" y="756357"/>
                  </a:cubicBezTo>
                  <a:cubicBezTo>
                    <a:pt x="6380" y="745001"/>
                    <a:pt x="0" y="729598"/>
                    <a:pt x="0" y="713537"/>
                  </a:cubicBezTo>
                  <a:lnTo>
                    <a:pt x="0" y="60556"/>
                  </a:lnTo>
                  <a:cubicBezTo>
                    <a:pt x="0" y="44496"/>
                    <a:pt x="6380" y="29093"/>
                    <a:pt x="17737" y="17737"/>
                  </a:cubicBezTo>
                  <a:cubicBezTo>
                    <a:pt x="29093" y="6380"/>
                    <a:pt x="44496" y="0"/>
                    <a:pt x="60556" y="0"/>
                  </a:cubicBezTo>
                  <a:close/>
                </a:path>
              </a:pathLst>
            </a:custGeom>
            <a:solidFill>
              <a:srgbClr val="253D5E"/>
            </a:solidFill>
            <a:ln cap="rnd">
              <a:noFill/>
              <a:prstDash val="solid"/>
              <a:round/>
            </a:ln>
          </p:spPr>
        </p:sp>
        <p:sp>
          <p:nvSpPr>
            <p:cNvPr name="TextBox 27" id="27"/>
            <p:cNvSpPr txBox="true"/>
            <p:nvPr/>
          </p:nvSpPr>
          <p:spPr>
            <a:xfrm>
              <a:off x="0" y="-38100"/>
              <a:ext cx="1111159" cy="812194"/>
            </a:xfrm>
            <a:prstGeom prst="rect">
              <a:avLst/>
            </a:prstGeom>
          </p:spPr>
          <p:txBody>
            <a:bodyPr anchor="ctr" rtlCol="false" tIns="50800" lIns="50800" bIns="50800" rIns="50800"/>
            <a:lstStyle/>
            <a:p>
              <a:pPr algn="ctr">
                <a:lnSpc>
                  <a:spcPts val="2940"/>
                </a:lnSpc>
              </a:pPr>
            </a:p>
          </p:txBody>
        </p:sp>
      </p:grpSp>
      <p:grpSp>
        <p:nvGrpSpPr>
          <p:cNvPr name="Group 28" id="28"/>
          <p:cNvGrpSpPr/>
          <p:nvPr/>
        </p:nvGrpSpPr>
        <p:grpSpPr>
          <a:xfrm rot="0">
            <a:off x="12063771" y="5963597"/>
            <a:ext cx="4218933" cy="2963629"/>
            <a:chOff x="0" y="0"/>
            <a:chExt cx="1111159" cy="780544"/>
          </a:xfrm>
        </p:grpSpPr>
        <p:sp>
          <p:nvSpPr>
            <p:cNvPr name="Freeform 29" id="29"/>
            <p:cNvSpPr/>
            <p:nvPr/>
          </p:nvSpPr>
          <p:spPr>
            <a:xfrm flipH="false" flipV="false" rot="0">
              <a:off x="0" y="0"/>
              <a:ext cx="1111159" cy="780544"/>
            </a:xfrm>
            <a:custGeom>
              <a:avLst/>
              <a:gdLst/>
              <a:ahLst/>
              <a:cxnLst/>
              <a:rect r="r" b="b" t="t" l="l"/>
              <a:pathLst>
                <a:path h="780544" w="1111159">
                  <a:moveTo>
                    <a:pt x="60556" y="0"/>
                  </a:moveTo>
                  <a:lnTo>
                    <a:pt x="1050603" y="0"/>
                  </a:lnTo>
                  <a:cubicBezTo>
                    <a:pt x="1066664" y="0"/>
                    <a:pt x="1082066" y="6380"/>
                    <a:pt x="1093423" y="17737"/>
                  </a:cubicBezTo>
                  <a:cubicBezTo>
                    <a:pt x="1104779" y="29093"/>
                    <a:pt x="1111159" y="44496"/>
                    <a:pt x="1111159" y="60556"/>
                  </a:cubicBezTo>
                  <a:lnTo>
                    <a:pt x="1111159" y="719988"/>
                  </a:lnTo>
                  <a:cubicBezTo>
                    <a:pt x="1111159" y="736048"/>
                    <a:pt x="1104779" y="751451"/>
                    <a:pt x="1093423" y="762808"/>
                  </a:cubicBezTo>
                  <a:cubicBezTo>
                    <a:pt x="1082066" y="774164"/>
                    <a:pt x="1066664" y="780544"/>
                    <a:pt x="1050603" y="780544"/>
                  </a:cubicBezTo>
                  <a:lnTo>
                    <a:pt x="60556" y="780544"/>
                  </a:lnTo>
                  <a:cubicBezTo>
                    <a:pt x="44496" y="780544"/>
                    <a:pt x="29093" y="774164"/>
                    <a:pt x="17737" y="762808"/>
                  </a:cubicBezTo>
                  <a:cubicBezTo>
                    <a:pt x="6380" y="751451"/>
                    <a:pt x="0" y="736048"/>
                    <a:pt x="0" y="719988"/>
                  </a:cubicBezTo>
                  <a:lnTo>
                    <a:pt x="0" y="60556"/>
                  </a:lnTo>
                  <a:cubicBezTo>
                    <a:pt x="0" y="44496"/>
                    <a:pt x="6380" y="29093"/>
                    <a:pt x="17737" y="17737"/>
                  </a:cubicBezTo>
                  <a:cubicBezTo>
                    <a:pt x="29093" y="6380"/>
                    <a:pt x="44496" y="0"/>
                    <a:pt x="60556" y="0"/>
                  </a:cubicBezTo>
                  <a:close/>
                </a:path>
              </a:pathLst>
            </a:custGeom>
            <a:solidFill>
              <a:srgbClr val="8AB934"/>
            </a:solidFill>
            <a:ln cap="rnd">
              <a:noFill/>
              <a:prstDash val="solid"/>
              <a:round/>
            </a:ln>
          </p:spPr>
        </p:sp>
        <p:sp>
          <p:nvSpPr>
            <p:cNvPr name="TextBox 30" id="30"/>
            <p:cNvSpPr txBox="true"/>
            <p:nvPr/>
          </p:nvSpPr>
          <p:spPr>
            <a:xfrm>
              <a:off x="0" y="-38100"/>
              <a:ext cx="1111159" cy="818644"/>
            </a:xfrm>
            <a:prstGeom prst="rect">
              <a:avLst/>
            </a:prstGeom>
          </p:spPr>
          <p:txBody>
            <a:bodyPr anchor="ctr" rtlCol="false" tIns="50800" lIns="50800" bIns="50800" rIns="50800"/>
            <a:lstStyle/>
            <a:p>
              <a:pPr algn="ctr">
                <a:lnSpc>
                  <a:spcPts val="2940"/>
                </a:lnSpc>
              </a:pPr>
            </a:p>
          </p:txBody>
        </p:sp>
      </p:grpSp>
      <p:sp>
        <p:nvSpPr>
          <p:cNvPr name="Freeform 31" id="31"/>
          <p:cNvSpPr/>
          <p:nvPr/>
        </p:nvSpPr>
        <p:spPr>
          <a:xfrm flipH="false" flipV="false" rot="0">
            <a:off x="4941322" y="6146836"/>
            <a:ext cx="864879" cy="864879"/>
          </a:xfrm>
          <a:custGeom>
            <a:avLst/>
            <a:gdLst/>
            <a:ahLst/>
            <a:cxnLst/>
            <a:rect r="r" b="b" t="t" l="l"/>
            <a:pathLst>
              <a:path h="864879" w="864879">
                <a:moveTo>
                  <a:pt x="0" y="0"/>
                </a:moveTo>
                <a:lnTo>
                  <a:pt x="864879" y="0"/>
                </a:lnTo>
                <a:lnTo>
                  <a:pt x="864879" y="864879"/>
                </a:lnTo>
                <a:lnTo>
                  <a:pt x="0" y="8648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9340894" y="6146836"/>
            <a:ext cx="864870" cy="864870"/>
          </a:xfrm>
          <a:custGeom>
            <a:avLst/>
            <a:gdLst/>
            <a:ahLst/>
            <a:cxnLst/>
            <a:rect r="r" b="b" t="t" l="l"/>
            <a:pathLst>
              <a:path h="864870" w="864870">
                <a:moveTo>
                  <a:pt x="0" y="0"/>
                </a:moveTo>
                <a:lnTo>
                  <a:pt x="864870" y="0"/>
                </a:lnTo>
                <a:lnTo>
                  <a:pt x="864870" y="864870"/>
                </a:lnTo>
                <a:lnTo>
                  <a:pt x="0" y="8648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13740802" y="6146836"/>
            <a:ext cx="864870" cy="864870"/>
          </a:xfrm>
          <a:custGeom>
            <a:avLst/>
            <a:gdLst/>
            <a:ahLst/>
            <a:cxnLst/>
            <a:rect r="r" b="b" t="t" l="l"/>
            <a:pathLst>
              <a:path h="864870" w="864870">
                <a:moveTo>
                  <a:pt x="0" y="0"/>
                </a:moveTo>
                <a:lnTo>
                  <a:pt x="864870" y="0"/>
                </a:lnTo>
                <a:lnTo>
                  <a:pt x="864870" y="864870"/>
                </a:lnTo>
                <a:lnTo>
                  <a:pt x="0" y="8648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4" id="34"/>
          <p:cNvSpPr txBox="true"/>
          <p:nvPr/>
        </p:nvSpPr>
        <p:spPr>
          <a:xfrm rot="0">
            <a:off x="6169756" y="3210355"/>
            <a:ext cx="6342276" cy="1535811"/>
          </a:xfrm>
          <a:prstGeom prst="rect">
            <a:avLst/>
          </a:prstGeom>
        </p:spPr>
        <p:txBody>
          <a:bodyPr anchor="t" rtlCol="false" tIns="0" lIns="0" bIns="0" rIns="0">
            <a:spAutoFit/>
          </a:bodyPr>
          <a:lstStyle/>
          <a:p>
            <a:pPr algn="ctr" marL="0" indent="0" lvl="0">
              <a:lnSpc>
                <a:spcPts val="6192"/>
              </a:lnSpc>
            </a:pPr>
            <a:r>
              <a:rPr lang="en-US" b="true" sz="4800">
                <a:solidFill>
                  <a:srgbClr val="A6D550"/>
                </a:solidFill>
                <a:latin typeface="Montaser Arabic Ultra-Bold"/>
                <a:ea typeface="Montaser Arabic Ultra-Bold"/>
                <a:cs typeface="Montaser Arabic Ultra-Bold"/>
                <a:sym typeface="Montaser Arabic Ultra-Bold"/>
              </a:rPr>
              <a:t>Assumptions to keep in mind!</a:t>
            </a:r>
          </a:p>
        </p:txBody>
      </p:sp>
      <p:sp>
        <p:nvSpPr>
          <p:cNvPr name="TextBox 35" id="35"/>
          <p:cNvSpPr txBox="true"/>
          <p:nvPr/>
        </p:nvSpPr>
        <p:spPr>
          <a:xfrm rot="0">
            <a:off x="3582557" y="6980954"/>
            <a:ext cx="3582409" cy="165354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FFFFFF"/>
                </a:solidFill>
                <a:latin typeface="Montaser Arabic"/>
                <a:ea typeface="Montaser Arabic"/>
                <a:cs typeface="Montaser Arabic"/>
                <a:sym typeface="Montaser Arabic"/>
              </a:rPr>
              <a:t>The number of washing machines and dryers, as well as their capacity, are identical</a:t>
            </a:r>
          </a:p>
        </p:txBody>
      </p:sp>
      <p:sp>
        <p:nvSpPr>
          <p:cNvPr name="TextBox 36" id="36"/>
          <p:cNvSpPr txBox="true"/>
          <p:nvPr/>
        </p:nvSpPr>
        <p:spPr>
          <a:xfrm rot="0">
            <a:off x="8201401" y="7011434"/>
            <a:ext cx="3143855" cy="165354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FFFFFF"/>
                </a:solidFill>
                <a:latin typeface="Montaser Arabic"/>
                <a:ea typeface="Montaser Arabic"/>
                <a:cs typeface="Montaser Arabic"/>
                <a:sym typeface="Montaser Arabic"/>
              </a:rPr>
              <a:t>80% of the laundry consists of colored clothes, while 20% is white</a:t>
            </a:r>
          </a:p>
        </p:txBody>
      </p:sp>
      <p:sp>
        <p:nvSpPr>
          <p:cNvPr name="TextBox 37" id="37"/>
          <p:cNvSpPr txBox="true"/>
          <p:nvPr/>
        </p:nvSpPr>
        <p:spPr>
          <a:xfrm rot="0">
            <a:off x="12225822" y="7186333"/>
            <a:ext cx="3894831" cy="123444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FFFFFF"/>
                </a:solidFill>
                <a:latin typeface="Montaser Arabic"/>
                <a:ea typeface="Montaser Arabic"/>
                <a:cs typeface="Montaser Arabic"/>
                <a:sym typeface="Montaser Arabic"/>
              </a:rPr>
              <a:t>All the formulation is based on data available and collected by us</a:t>
            </a:r>
          </a:p>
        </p:txBody>
      </p:sp>
      <p:grpSp>
        <p:nvGrpSpPr>
          <p:cNvPr name="Group 38" id="38"/>
          <p:cNvGrpSpPr/>
          <p:nvPr/>
        </p:nvGrpSpPr>
        <p:grpSpPr>
          <a:xfrm rot="0">
            <a:off x="1028700" y="1008698"/>
            <a:ext cx="3020861" cy="358140"/>
            <a:chOff x="0" y="0"/>
            <a:chExt cx="4027815" cy="477520"/>
          </a:xfrm>
        </p:grpSpPr>
        <p:sp>
          <p:nvSpPr>
            <p:cNvPr name="TextBox 39" id="39"/>
            <p:cNvSpPr txBox="true"/>
            <p:nvPr/>
          </p:nvSpPr>
          <p:spPr>
            <a:xfrm rot="0">
              <a:off x="1673142" y="-38100"/>
              <a:ext cx="2354673"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Ultra-Bold"/>
                  <a:ea typeface="Montaser Arabic Ultra-Bold"/>
                  <a:cs typeface="Montaser Arabic Ultra-Bold"/>
                  <a:sym typeface="Montaser Arabic Ultra-Bold"/>
                </a:rPr>
                <a:t>Laundry</a:t>
              </a:r>
            </a:p>
          </p:txBody>
        </p:sp>
        <p:sp>
          <p:nvSpPr>
            <p:cNvPr name="TextBox 40" id="40"/>
            <p:cNvSpPr txBox="true"/>
            <p:nvPr/>
          </p:nvSpPr>
          <p:spPr>
            <a:xfrm rot="0">
              <a:off x="0" y="-38100"/>
              <a:ext cx="2111412"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53D5E"/>
                  </a:solidFill>
                  <a:latin typeface="Montaser Arabic Ultra-Bold"/>
                  <a:ea typeface="Montaser Arabic Ultra-Bold"/>
                  <a:cs typeface="Montaser Arabic Ultra-Bold"/>
                  <a:sym typeface="Montaser Arabic Ultra-Bold"/>
                </a:rPr>
                <a:t>FLAME</a:t>
              </a:r>
            </a:p>
          </p:txBody>
        </p:sp>
      </p:grpSp>
      <p:grpSp>
        <p:nvGrpSpPr>
          <p:cNvPr name="Group 41" id="41"/>
          <p:cNvGrpSpPr/>
          <p:nvPr/>
        </p:nvGrpSpPr>
        <p:grpSpPr>
          <a:xfrm rot="0">
            <a:off x="7400277" y="1028700"/>
            <a:ext cx="5756821" cy="318135"/>
            <a:chOff x="0" y="0"/>
            <a:chExt cx="7675761" cy="424180"/>
          </a:xfrm>
        </p:grpSpPr>
        <p:sp>
          <p:nvSpPr>
            <p:cNvPr name="TextBox 42" id="42"/>
            <p:cNvSpPr txBox="true"/>
            <p:nvPr/>
          </p:nvSpPr>
          <p:spPr>
            <a:xfrm rot="0">
              <a:off x="0" y="-38100"/>
              <a:ext cx="1918940" cy="462280"/>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000000"/>
                  </a:solidFill>
                  <a:latin typeface="Montaser Arabic Light"/>
                  <a:ea typeface="Montaser Arabic Light"/>
                  <a:cs typeface="Montaser Arabic Light"/>
                  <a:sym typeface="Montaser Arabic Light"/>
                </a:rPr>
                <a:t>Home</a:t>
              </a:r>
            </a:p>
          </p:txBody>
        </p:sp>
        <p:sp>
          <p:nvSpPr>
            <p:cNvPr name="TextBox 43" id="43"/>
            <p:cNvSpPr txBox="true"/>
            <p:nvPr/>
          </p:nvSpPr>
          <p:spPr>
            <a:xfrm rot="0">
              <a:off x="1918940" y="-38100"/>
              <a:ext cx="3198316" cy="462280"/>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aser Arabic Light"/>
                  <a:ea typeface="Montaser Arabic Light"/>
                  <a:cs typeface="Montaser Arabic Light"/>
                  <a:sym typeface="Montaser Arabic Light"/>
                </a:rPr>
                <a:t>Free Laundry</a:t>
              </a:r>
            </a:p>
          </p:txBody>
        </p:sp>
        <p:sp>
          <p:nvSpPr>
            <p:cNvPr name="TextBox 44" id="44"/>
            <p:cNvSpPr txBox="true"/>
            <p:nvPr/>
          </p:nvSpPr>
          <p:spPr>
            <a:xfrm rot="0">
              <a:off x="5117256" y="-38100"/>
              <a:ext cx="2558505" cy="462280"/>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aser Arabic Light"/>
                  <a:ea typeface="Montaser Arabic Light"/>
                  <a:cs typeface="Montaser Arabic Light"/>
                  <a:sym typeface="Montaser Arabic Light"/>
                </a:rPr>
                <a:t>Paid Laundry</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53D5E"/>
        </a:solidFill>
      </p:bgPr>
    </p:bg>
    <p:spTree>
      <p:nvGrpSpPr>
        <p:cNvPr id="1" name=""/>
        <p:cNvGrpSpPr/>
        <p:nvPr/>
      </p:nvGrpSpPr>
      <p:grpSpPr>
        <a:xfrm>
          <a:off x="0" y="0"/>
          <a:ext cx="0" cy="0"/>
          <a:chOff x="0" y="0"/>
          <a:chExt cx="0" cy="0"/>
        </a:xfrm>
      </p:grpSpPr>
      <p:grpSp>
        <p:nvGrpSpPr>
          <p:cNvPr name="Group 2" id="2"/>
          <p:cNvGrpSpPr/>
          <p:nvPr/>
        </p:nvGrpSpPr>
        <p:grpSpPr>
          <a:xfrm rot="0">
            <a:off x="7020429" y="1008698"/>
            <a:ext cx="6930015" cy="69300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853827" y="4439595"/>
            <a:ext cx="8538605" cy="3627570"/>
            <a:chOff x="0" y="0"/>
            <a:chExt cx="2248851" cy="955409"/>
          </a:xfrm>
        </p:grpSpPr>
        <p:sp>
          <p:nvSpPr>
            <p:cNvPr name="Freeform 6" id="6"/>
            <p:cNvSpPr/>
            <p:nvPr/>
          </p:nvSpPr>
          <p:spPr>
            <a:xfrm flipH="false" flipV="false" rot="0">
              <a:off x="0" y="0"/>
              <a:ext cx="2248851" cy="955410"/>
            </a:xfrm>
            <a:custGeom>
              <a:avLst/>
              <a:gdLst/>
              <a:ahLst/>
              <a:cxnLst/>
              <a:rect r="r" b="b" t="t" l="l"/>
              <a:pathLst>
                <a:path h="955410" w="2248851">
                  <a:moveTo>
                    <a:pt x="30828" y="0"/>
                  </a:moveTo>
                  <a:lnTo>
                    <a:pt x="2218023" y="0"/>
                  </a:lnTo>
                  <a:cubicBezTo>
                    <a:pt x="2235049" y="0"/>
                    <a:pt x="2248851" y="13802"/>
                    <a:pt x="2248851" y="30828"/>
                  </a:cubicBezTo>
                  <a:lnTo>
                    <a:pt x="2248851" y="924582"/>
                  </a:lnTo>
                  <a:cubicBezTo>
                    <a:pt x="2248851" y="941607"/>
                    <a:pt x="2235049" y="955410"/>
                    <a:pt x="2218023" y="955410"/>
                  </a:cubicBezTo>
                  <a:lnTo>
                    <a:pt x="30828" y="955410"/>
                  </a:lnTo>
                  <a:cubicBezTo>
                    <a:pt x="13802" y="955410"/>
                    <a:pt x="0" y="941607"/>
                    <a:pt x="0" y="924582"/>
                  </a:cubicBezTo>
                  <a:lnTo>
                    <a:pt x="0" y="30828"/>
                  </a:lnTo>
                  <a:cubicBezTo>
                    <a:pt x="0" y="13802"/>
                    <a:pt x="13802" y="0"/>
                    <a:pt x="30828" y="0"/>
                  </a:cubicBezTo>
                  <a:close/>
                </a:path>
              </a:pathLst>
            </a:custGeom>
            <a:solidFill>
              <a:srgbClr val="8AB934"/>
            </a:solidFill>
            <a:ln cap="rnd">
              <a:noFill/>
              <a:prstDash val="solid"/>
              <a:round/>
            </a:ln>
          </p:spPr>
        </p:sp>
        <p:sp>
          <p:nvSpPr>
            <p:cNvPr name="TextBox 7" id="7"/>
            <p:cNvSpPr txBox="true"/>
            <p:nvPr/>
          </p:nvSpPr>
          <p:spPr>
            <a:xfrm>
              <a:off x="0" y="-38100"/>
              <a:ext cx="2248851" cy="993509"/>
            </a:xfrm>
            <a:prstGeom prst="rect">
              <a:avLst/>
            </a:prstGeom>
          </p:spPr>
          <p:txBody>
            <a:bodyPr anchor="ctr" rtlCol="false" tIns="50800" lIns="50800" bIns="50800" rIns="50800"/>
            <a:lstStyle/>
            <a:p>
              <a:pPr algn="ctr">
                <a:lnSpc>
                  <a:spcPts val="2940"/>
                </a:lnSpc>
              </a:pPr>
            </a:p>
          </p:txBody>
        </p:sp>
      </p:grpSp>
      <p:sp>
        <p:nvSpPr>
          <p:cNvPr name="AutoShape 8" id="8"/>
          <p:cNvSpPr/>
          <p:nvPr/>
        </p:nvSpPr>
        <p:spPr>
          <a:xfrm rot="0">
            <a:off x="0" y="8460389"/>
            <a:ext cx="6618765" cy="0"/>
          </a:xfrm>
          <a:prstGeom prst="line">
            <a:avLst/>
          </a:prstGeom>
          <a:ln cap="flat" w="9525">
            <a:solidFill>
              <a:srgbClr val="A6D550"/>
            </a:solidFill>
            <a:prstDash val="solid"/>
            <a:headEnd type="none" len="sm" w="sm"/>
            <a:tailEnd type="none" len="sm" w="sm"/>
          </a:ln>
        </p:spPr>
      </p:sp>
      <p:grpSp>
        <p:nvGrpSpPr>
          <p:cNvPr name="Group 9" id="9"/>
          <p:cNvGrpSpPr/>
          <p:nvPr/>
        </p:nvGrpSpPr>
        <p:grpSpPr>
          <a:xfrm rot="0">
            <a:off x="12743809" y="-6860861"/>
            <a:ext cx="9030983" cy="903098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934"/>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7445877" y="1366838"/>
            <a:ext cx="13568538" cy="8258392"/>
            <a:chOff x="0" y="0"/>
            <a:chExt cx="10433050" cy="6350000"/>
          </a:xfrm>
        </p:grpSpPr>
        <p:sp>
          <p:nvSpPr>
            <p:cNvPr name="Freeform 13" id="13"/>
            <p:cNvSpPr/>
            <p:nvPr/>
          </p:nvSpPr>
          <p:spPr>
            <a:xfrm flipH="false" flipV="false" rot="0">
              <a:off x="0" y="0"/>
              <a:ext cx="10433050" cy="6350000"/>
            </a:xfrm>
            <a:custGeom>
              <a:avLst/>
              <a:gdLst/>
              <a:ahLst/>
              <a:cxnLst/>
              <a:rect r="r" b="b" t="t" l="l"/>
              <a:pathLst>
                <a:path h="6350000" w="10433050">
                  <a:moveTo>
                    <a:pt x="2595880" y="0"/>
                  </a:moveTo>
                  <a:lnTo>
                    <a:pt x="7837170" y="0"/>
                  </a:lnTo>
                  <a:cubicBezTo>
                    <a:pt x="9271000" y="0"/>
                    <a:pt x="10433050" y="1162050"/>
                    <a:pt x="10433050" y="2595880"/>
                  </a:cubicBezTo>
                  <a:lnTo>
                    <a:pt x="10433050" y="6350000"/>
                  </a:lnTo>
                  <a:lnTo>
                    <a:pt x="0" y="6350000"/>
                  </a:lnTo>
                  <a:lnTo>
                    <a:pt x="0" y="2595880"/>
                  </a:lnTo>
                  <a:cubicBezTo>
                    <a:pt x="0" y="1162050"/>
                    <a:pt x="1162050" y="0"/>
                    <a:pt x="2595880" y="0"/>
                  </a:cubicBezTo>
                  <a:close/>
                </a:path>
              </a:pathLst>
            </a:custGeom>
            <a:blipFill>
              <a:blip r:embed="rId2"/>
              <a:stretch>
                <a:fillRect l="0" t="-55481" r="-756" b="-65241"/>
              </a:stretch>
            </a:blipFill>
          </p:spPr>
        </p:sp>
      </p:grpSp>
      <p:sp>
        <p:nvSpPr>
          <p:cNvPr name="TextBox 14" id="14"/>
          <p:cNvSpPr txBox="true"/>
          <p:nvPr/>
        </p:nvSpPr>
        <p:spPr>
          <a:xfrm rot="0">
            <a:off x="189588" y="4776548"/>
            <a:ext cx="7256289" cy="2938082"/>
          </a:xfrm>
          <a:prstGeom prst="rect">
            <a:avLst/>
          </a:prstGeom>
        </p:spPr>
        <p:txBody>
          <a:bodyPr anchor="t" rtlCol="false" tIns="0" lIns="0" bIns="0" rIns="0">
            <a:spAutoFit/>
          </a:bodyPr>
          <a:lstStyle/>
          <a:p>
            <a:pPr algn="ctr" marL="0" indent="0" lvl="0">
              <a:lnSpc>
                <a:spcPts val="9890"/>
              </a:lnSpc>
            </a:pPr>
            <a:r>
              <a:rPr lang="en-US" b="true" sz="6299">
                <a:solidFill>
                  <a:srgbClr val="253D5E"/>
                </a:solidFill>
                <a:latin typeface="Montaser Arabic Bold"/>
                <a:ea typeface="Montaser Arabic Bold"/>
                <a:cs typeface="Montaser Arabic Bold"/>
                <a:sym typeface="Montaser Arabic Bold"/>
              </a:rPr>
              <a:t>Paid Laundry</a:t>
            </a:r>
          </a:p>
          <a:p>
            <a:pPr algn="ctr" marL="0" indent="0" lvl="0">
              <a:lnSpc>
                <a:spcPts val="7222"/>
              </a:lnSpc>
            </a:pPr>
            <a:r>
              <a:rPr lang="en-US" b="true" sz="4600">
                <a:solidFill>
                  <a:srgbClr val="FFFFFF"/>
                </a:solidFill>
                <a:latin typeface="Montaser Arabic Bold"/>
                <a:ea typeface="Montaser Arabic Bold"/>
                <a:cs typeface="Montaser Arabic Bold"/>
                <a:sym typeface="Montaser Arabic Bold"/>
              </a:rPr>
              <a:t>O, P, Q, R, JP &amp; VKS </a:t>
            </a:r>
          </a:p>
          <a:p>
            <a:pPr algn="ctr" marL="0" indent="0" lvl="0">
              <a:lnSpc>
                <a:spcPts val="5520"/>
              </a:lnSpc>
            </a:pPr>
            <a:r>
              <a:rPr lang="en-US" b="true" sz="4600">
                <a:solidFill>
                  <a:srgbClr val="FFFFFF"/>
                </a:solidFill>
                <a:latin typeface="Montaser Arabic Bold"/>
                <a:ea typeface="Montaser Arabic Bold"/>
                <a:cs typeface="Montaser Arabic Bold"/>
                <a:sym typeface="Montaser Arabic Bold"/>
              </a:rPr>
              <a:t>blocks</a:t>
            </a:r>
          </a:p>
        </p:txBody>
      </p:sp>
      <p:sp>
        <p:nvSpPr>
          <p:cNvPr name="TextBox 15" id="15"/>
          <p:cNvSpPr txBox="true"/>
          <p:nvPr/>
        </p:nvSpPr>
        <p:spPr>
          <a:xfrm rot="0">
            <a:off x="2271947" y="970598"/>
            <a:ext cx="1766005" cy="39624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Ultra-Bold"/>
                <a:ea typeface="Montaser Arabic Ultra-Bold"/>
                <a:cs typeface="Montaser Arabic Ultra-Bold"/>
                <a:sym typeface="Montaser Arabic Ultra-Bold"/>
              </a:rPr>
              <a:t>Laundry</a:t>
            </a:r>
          </a:p>
        </p:txBody>
      </p:sp>
      <p:sp>
        <p:nvSpPr>
          <p:cNvPr name="TextBox 16" id="16"/>
          <p:cNvSpPr txBox="true"/>
          <p:nvPr/>
        </p:nvSpPr>
        <p:spPr>
          <a:xfrm rot="0">
            <a:off x="1028700" y="970598"/>
            <a:ext cx="1583559" cy="39624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FFFFFF"/>
                </a:solidFill>
                <a:latin typeface="Montaser Arabic Ultra-Bold"/>
                <a:ea typeface="Montaser Arabic Ultra-Bold"/>
                <a:cs typeface="Montaser Arabic Ultra-Bold"/>
                <a:sym typeface="Montaser Arabic Ultra-Bold"/>
              </a:rPr>
              <a:t>FLAME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36628" y="1018699"/>
            <a:ext cx="422672" cy="338138"/>
          </a:xfrm>
          <a:custGeom>
            <a:avLst/>
            <a:gdLst/>
            <a:ahLst/>
            <a:cxnLst/>
            <a:rect r="r" b="b" t="t" l="l"/>
            <a:pathLst>
              <a:path h="338138" w="422672">
                <a:moveTo>
                  <a:pt x="0" y="0"/>
                </a:moveTo>
                <a:lnTo>
                  <a:pt x="422672" y="0"/>
                </a:lnTo>
                <a:lnTo>
                  <a:pt x="422672" y="338137"/>
                </a:lnTo>
                <a:lnTo>
                  <a:pt x="0" y="338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7822" y="2306512"/>
            <a:ext cx="7083903" cy="4689174"/>
            <a:chOff x="0" y="0"/>
            <a:chExt cx="2001428" cy="1324841"/>
          </a:xfrm>
        </p:grpSpPr>
        <p:sp>
          <p:nvSpPr>
            <p:cNvPr name="Freeform 4" id="4"/>
            <p:cNvSpPr/>
            <p:nvPr/>
          </p:nvSpPr>
          <p:spPr>
            <a:xfrm flipH="false" flipV="false" rot="0">
              <a:off x="0" y="0"/>
              <a:ext cx="2001428" cy="1324841"/>
            </a:xfrm>
            <a:custGeom>
              <a:avLst/>
              <a:gdLst/>
              <a:ahLst/>
              <a:cxnLst/>
              <a:rect r="r" b="b" t="t" l="l"/>
              <a:pathLst>
                <a:path h="1324841" w="2001428">
                  <a:moveTo>
                    <a:pt x="38251" y="0"/>
                  </a:moveTo>
                  <a:lnTo>
                    <a:pt x="1963176" y="0"/>
                  </a:lnTo>
                  <a:cubicBezTo>
                    <a:pt x="1984302" y="0"/>
                    <a:pt x="2001428" y="17126"/>
                    <a:pt x="2001428" y="38251"/>
                  </a:cubicBezTo>
                  <a:lnTo>
                    <a:pt x="2001428" y="1286590"/>
                  </a:lnTo>
                  <a:cubicBezTo>
                    <a:pt x="2001428" y="1296734"/>
                    <a:pt x="1997398" y="1306464"/>
                    <a:pt x="1990224" y="1313637"/>
                  </a:cubicBezTo>
                  <a:cubicBezTo>
                    <a:pt x="1983051" y="1320811"/>
                    <a:pt x="1973321" y="1324841"/>
                    <a:pt x="1963176" y="1324841"/>
                  </a:cubicBezTo>
                  <a:lnTo>
                    <a:pt x="38251" y="1324841"/>
                  </a:lnTo>
                  <a:cubicBezTo>
                    <a:pt x="28106" y="1324841"/>
                    <a:pt x="18377" y="1320811"/>
                    <a:pt x="11203" y="1313637"/>
                  </a:cubicBezTo>
                  <a:cubicBezTo>
                    <a:pt x="4030" y="1306464"/>
                    <a:pt x="0" y="1296734"/>
                    <a:pt x="0" y="1286590"/>
                  </a:cubicBezTo>
                  <a:lnTo>
                    <a:pt x="0" y="38251"/>
                  </a:lnTo>
                  <a:cubicBezTo>
                    <a:pt x="0" y="28106"/>
                    <a:pt x="4030" y="18377"/>
                    <a:pt x="11203" y="11203"/>
                  </a:cubicBezTo>
                  <a:cubicBezTo>
                    <a:pt x="18377" y="4030"/>
                    <a:pt x="28106" y="0"/>
                    <a:pt x="38251" y="0"/>
                  </a:cubicBezTo>
                  <a:close/>
                </a:path>
              </a:pathLst>
            </a:custGeom>
            <a:solidFill>
              <a:srgbClr val="FFFFFF"/>
            </a:solidFill>
          </p:spPr>
        </p:sp>
        <p:sp>
          <p:nvSpPr>
            <p:cNvPr name="TextBox 5" id="5"/>
            <p:cNvSpPr txBox="true"/>
            <p:nvPr/>
          </p:nvSpPr>
          <p:spPr>
            <a:xfrm>
              <a:off x="0" y="-38100"/>
              <a:ext cx="2001428" cy="1362941"/>
            </a:xfrm>
            <a:prstGeom prst="rect">
              <a:avLst/>
            </a:prstGeom>
          </p:spPr>
          <p:txBody>
            <a:bodyPr anchor="ctr" rtlCol="false" tIns="47355" lIns="47355" bIns="47355" rIns="47355"/>
            <a:lstStyle/>
            <a:p>
              <a:pPr algn="ctr">
                <a:lnSpc>
                  <a:spcPts val="2940"/>
                </a:lnSpc>
              </a:pPr>
            </a:p>
          </p:txBody>
        </p:sp>
      </p:grpSp>
      <p:grpSp>
        <p:nvGrpSpPr>
          <p:cNvPr name="Group 6" id="6"/>
          <p:cNvGrpSpPr/>
          <p:nvPr/>
        </p:nvGrpSpPr>
        <p:grpSpPr>
          <a:xfrm rot="0">
            <a:off x="1370458" y="1604132"/>
            <a:ext cx="4237187" cy="1749295"/>
            <a:chOff x="0" y="0"/>
            <a:chExt cx="1115967" cy="460720"/>
          </a:xfrm>
        </p:grpSpPr>
        <p:sp>
          <p:nvSpPr>
            <p:cNvPr name="Freeform 7" id="7"/>
            <p:cNvSpPr/>
            <p:nvPr/>
          </p:nvSpPr>
          <p:spPr>
            <a:xfrm flipH="false" flipV="false" rot="0">
              <a:off x="0" y="0"/>
              <a:ext cx="1115967" cy="460720"/>
            </a:xfrm>
            <a:custGeom>
              <a:avLst/>
              <a:gdLst/>
              <a:ahLst/>
              <a:cxnLst/>
              <a:rect r="r" b="b" t="t" l="l"/>
              <a:pathLst>
                <a:path h="460720" w="1115967">
                  <a:moveTo>
                    <a:pt x="62123" y="0"/>
                  </a:moveTo>
                  <a:lnTo>
                    <a:pt x="1053844" y="0"/>
                  </a:lnTo>
                  <a:cubicBezTo>
                    <a:pt x="1070320" y="0"/>
                    <a:pt x="1086121" y="6545"/>
                    <a:pt x="1097772" y="18195"/>
                  </a:cubicBezTo>
                  <a:cubicBezTo>
                    <a:pt x="1109422" y="29846"/>
                    <a:pt x="1115967" y="45647"/>
                    <a:pt x="1115967" y="62123"/>
                  </a:cubicBezTo>
                  <a:lnTo>
                    <a:pt x="1115967" y="398597"/>
                  </a:lnTo>
                  <a:cubicBezTo>
                    <a:pt x="1115967" y="415073"/>
                    <a:pt x="1109422" y="430874"/>
                    <a:pt x="1097772" y="442524"/>
                  </a:cubicBezTo>
                  <a:cubicBezTo>
                    <a:pt x="1086121" y="454175"/>
                    <a:pt x="1070320" y="460720"/>
                    <a:pt x="1053844" y="460720"/>
                  </a:cubicBezTo>
                  <a:lnTo>
                    <a:pt x="62123" y="460720"/>
                  </a:lnTo>
                  <a:cubicBezTo>
                    <a:pt x="45647" y="460720"/>
                    <a:pt x="29846" y="454175"/>
                    <a:pt x="18195" y="442524"/>
                  </a:cubicBezTo>
                  <a:cubicBezTo>
                    <a:pt x="6545" y="430874"/>
                    <a:pt x="0" y="415073"/>
                    <a:pt x="0" y="398597"/>
                  </a:cubicBezTo>
                  <a:lnTo>
                    <a:pt x="0" y="62123"/>
                  </a:lnTo>
                  <a:cubicBezTo>
                    <a:pt x="0" y="45647"/>
                    <a:pt x="6545" y="29846"/>
                    <a:pt x="18195" y="18195"/>
                  </a:cubicBezTo>
                  <a:cubicBezTo>
                    <a:pt x="29846" y="6545"/>
                    <a:pt x="45647" y="0"/>
                    <a:pt x="62123" y="0"/>
                  </a:cubicBezTo>
                  <a:close/>
                </a:path>
              </a:pathLst>
            </a:custGeom>
            <a:solidFill>
              <a:srgbClr val="253D5E"/>
            </a:solidFill>
            <a:ln cap="rnd">
              <a:noFill/>
              <a:prstDash val="solid"/>
              <a:round/>
            </a:ln>
          </p:spPr>
        </p:sp>
        <p:sp>
          <p:nvSpPr>
            <p:cNvPr name="TextBox 8" id="8"/>
            <p:cNvSpPr txBox="true"/>
            <p:nvPr/>
          </p:nvSpPr>
          <p:spPr>
            <a:xfrm>
              <a:off x="0" y="-38100"/>
              <a:ext cx="1115967" cy="498820"/>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2632416" y="5778476"/>
            <a:ext cx="8538605" cy="3627570"/>
            <a:chOff x="0" y="0"/>
            <a:chExt cx="2248851" cy="955409"/>
          </a:xfrm>
        </p:grpSpPr>
        <p:sp>
          <p:nvSpPr>
            <p:cNvPr name="Freeform 10" id="10"/>
            <p:cNvSpPr/>
            <p:nvPr/>
          </p:nvSpPr>
          <p:spPr>
            <a:xfrm flipH="false" flipV="false" rot="0">
              <a:off x="0" y="0"/>
              <a:ext cx="2248851" cy="955410"/>
            </a:xfrm>
            <a:custGeom>
              <a:avLst/>
              <a:gdLst/>
              <a:ahLst/>
              <a:cxnLst/>
              <a:rect r="r" b="b" t="t" l="l"/>
              <a:pathLst>
                <a:path h="955410" w="2248851">
                  <a:moveTo>
                    <a:pt x="30828" y="0"/>
                  </a:moveTo>
                  <a:lnTo>
                    <a:pt x="2218023" y="0"/>
                  </a:lnTo>
                  <a:cubicBezTo>
                    <a:pt x="2235049" y="0"/>
                    <a:pt x="2248851" y="13802"/>
                    <a:pt x="2248851" y="30828"/>
                  </a:cubicBezTo>
                  <a:lnTo>
                    <a:pt x="2248851" y="924582"/>
                  </a:lnTo>
                  <a:cubicBezTo>
                    <a:pt x="2248851" y="941607"/>
                    <a:pt x="2235049" y="955410"/>
                    <a:pt x="2218023" y="955410"/>
                  </a:cubicBezTo>
                  <a:lnTo>
                    <a:pt x="30828" y="955410"/>
                  </a:lnTo>
                  <a:cubicBezTo>
                    <a:pt x="13802" y="955410"/>
                    <a:pt x="0" y="941607"/>
                    <a:pt x="0" y="924582"/>
                  </a:cubicBezTo>
                  <a:lnTo>
                    <a:pt x="0" y="30828"/>
                  </a:lnTo>
                  <a:cubicBezTo>
                    <a:pt x="0" y="13802"/>
                    <a:pt x="13802" y="0"/>
                    <a:pt x="30828" y="0"/>
                  </a:cubicBezTo>
                  <a:close/>
                </a:path>
              </a:pathLst>
            </a:custGeom>
            <a:solidFill>
              <a:srgbClr val="8AB934"/>
            </a:solidFill>
            <a:ln cap="rnd">
              <a:noFill/>
              <a:prstDash val="solid"/>
              <a:round/>
            </a:ln>
          </p:spPr>
        </p:sp>
        <p:sp>
          <p:nvSpPr>
            <p:cNvPr name="TextBox 11" id="11"/>
            <p:cNvSpPr txBox="true"/>
            <p:nvPr/>
          </p:nvSpPr>
          <p:spPr>
            <a:xfrm>
              <a:off x="0" y="-38100"/>
              <a:ext cx="2248851" cy="993509"/>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200832" y="3359018"/>
            <a:ext cx="7930747" cy="5101954"/>
            <a:chOff x="0" y="0"/>
            <a:chExt cx="1122405" cy="722058"/>
          </a:xfrm>
        </p:grpSpPr>
        <p:sp>
          <p:nvSpPr>
            <p:cNvPr name="Freeform 13" id="13"/>
            <p:cNvSpPr/>
            <p:nvPr/>
          </p:nvSpPr>
          <p:spPr>
            <a:xfrm flipH="false" flipV="false" rot="0">
              <a:off x="0" y="0"/>
              <a:ext cx="1122406" cy="722058"/>
            </a:xfrm>
            <a:custGeom>
              <a:avLst/>
              <a:gdLst/>
              <a:ahLst/>
              <a:cxnLst/>
              <a:rect r="r" b="b" t="t" l="l"/>
              <a:pathLst>
                <a:path h="722058" w="1122406">
                  <a:moveTo>
                    <a:pt x="25381" y="0"/>
                  </a:moveTo>
                  <a:lnTo>
                    <a:pt x="1097025" y="0"/>
                  </a:lnTo>
                  <a:cubicBezTo>
                    <a:pt x="1103756" y="0"/>
                    <a:pt x="1110212" y="2674"/>
                    <a:pt x="1114972" y="7434"/>
                  </a:cubicBezTo>
                  <a:cubicBezTo>
                    <a:pt x="1119731" y="12194"/>
                    <a:pt x="1122406" y="18650"/>
                    <a:pt x="1122406" y="25381"/>
                  </a:cubicBezTo>
                  <a:lnTo>
                    <a:pt x="1122406" y="696677"/>
                  </a:lnTo>
                  <a:cubicBezTo>
                    <a:pt x="1122406" y="710695"/>
                    <a:pt x="1111042" y="722058"/>
                    <a:pt x="1097025" y="722058"/>
                  </a:cubicBezTo>
                  <a:lnTo>
                    <a:pt x="25381" y="722058"/>
                  </a:lnTo>
                  <a:cubicBezTo>
                    <a:pt x="18650" y="722058"/>
                    <a:pt x="12194" y="719384"/>
                    <a:pt x="7434" y="714624"/>
                  </a:cubicBezTo>
                  <a:cubicBezTo>
                    <a:pt x="2674" y="709864"/>
                    <a:pt x="0" y="703409"/>
                    <a:pt x="0" y="696677"/>
                  </a:cubicBezTo>
                  <a:lnTo>
                    <a:pt x="0" y="25381"/>
                  </a:lnTo>
                  <a:cubicBezTo>
                    <a:pt x="0" y="18650"/>
                    <a:pt x="2674" y="12194"/>
                    <a:pt x="7434" y="7434"/>
                  </a:cubicBezTo>
                  <a:cubicBezTo>
                    <a:pt x="12194" y="2674"/>
                    <a:pt x="18650" y="0"/>
                    <a:pt x="25381" y="0"/>
                  </a:cubicBezTo>
                  <a:close/>
                </a:path>
              </a:pathLst>
            </a:custGeom>
            <a:blipFill>
              <a:blip r:embed="rId4"/>
              <a:stretch>
                <a:fillRect l="0" t="-8291" r="0" b="-8291"/>
              </a:stretch>
            </a:blipFill>
          </p:spPr>
        </p:sp>
      </p:grpSp>
      <p:sp>
        <p:nvSpPr>
          <p:cNvPr name="TextBox 14" id="14"/>
          <p:cNvSpPr txBox="true"/>
          <p:nvPr/>
        </p:nvSpPr>
        <p:spPr>
          <a:xfrm rot="0">
            <a:off x="9881682" y="2134404"/>
            <a:ext cx="6385125" cy="754761"/>
          </a:xfrm>
          <a:prstGeom prst="rect">
            <a:avLst/>
          </a:prstGeom>
        </p:spPr>
        <p:txBody>
          <a:bodyPr anchor="t" rtlCol="false" tIns="0" lIns="0" bIns="0" rIns="0">
            <a:spAutoFit/>
          </a:bodyPr>
          <a:lstStyle/>
          <a:p>
            <a:pPr algn="ctr" marL="0" indent="0" lvl="0">
              <a:lnSpc>
                <a:spcPts val="6192"/>
              </a:lnSpc>
            </a:pPr>
            <a:r>
              <a:rPr lang="en-US" b="true" sz="4800">
                <a:solidFill>
                  <a:srgbClr val="253D5E"/>
                </a:solidFill>
                <a:latin typeface="Montaser Arabic Ultra-Bold"/>
                <a:ea typeface="Montaser Arabic Ultra-Bold"/>
                <a:cs typeface="Montaser Arabic Ultra-Bold"/>
                <a:sym typeface="Montaser Arabic Ultra-Bold"/>
              </a:rPr>
              <a:t> Demand Constraint</a:t>
            </a:r>
          </a:p>
        </p:txBody>
      </p:sp>
      <p:sp>
        <p:nvSpPr>
          <p:cNvPr name="TextBox 15" id="15"/>
          <p:cNvSpPr txBox="true"/>
          <p:nvPr/>
        </p:nvSpPr>
        <p:spPr>
          <a:xfrm rot="0">
            <a:off x="1556714" y="2105829"/>
            <a:ext cx="3894831" cy="537846"/>
          </a:xfrm>
          <a:prstGeom prst="rect">
            <a:avLst/>
          </a:prstGeom>
        </p:spPr>
        <p:txBody>
          <a:bodyPr anchor="t" rtlCol="false" tIns="0" lIns="0" bIns="0" rIns="0">
            <a:spAutoFit/>
          </a:bodyPr>
          <a:lstStyle/>
          <a:p>
            <a:pPr algn="ctr" marL="0" indent="0" lvl="0">
              <a:lnSpc>
                <a:spcPts val="4479"/>
              </a:lnSpc>
              <a:spcBef>
                <a:spcPct val="0"/>
              </a:spcBef>
            </a:pPr>
            <a:r>
              <a:rPr lang="en-US" b="true" sz="3199">
                <a:solidFill>
                  <a:srgbClr val="8AB934"/>
                </a:solidFill>
                <a:latin typeface="Montaser Arabic Bold"/>
                <a:ea typeface="Montaser Arabic Bold"/>
                <a:cs typeface="Montaser Arabic Bold"/>
                <a:sym typeface="Montaser Arabic Bold"/>
              </a:rPr>
              <a:t>Meeting Demand</a:t>
            </a:r>
          </a:p>
        </p:txBody>
      </p:sp>
      <p:grpSp>
        <p:nvGrpSpPr>
          <p:cNvPr name="Group 16" id="16"/>
          <p:cNvGrpSpPr/>
          <p:nvPr/>
        </p:nvGrpSpPr>
        <p:grpSpPr>
          <a:xfrm rot="0">
            <a:off x="1028700" y="1008698"/>
            <a:ext cx="3020861" cy="358140"/>
            <a:chOff x="0" y="0"/>
            <a:chExt cx="4027815" cy="477520"/>
          </a:xfrm>
        </p:grpSpPr>
        <p:sp>
          <p:nvSpPr>
            <p:cNvPr name="TextBox 17" id="17"/>
            <p:cNvSpPr txBox="true"/>
            <p:nvPr/>
          </p:nvSpPr>
          <p:spPr>
            <a:xfrm rot="0">
              <a:off x="1673142" y="-38100"/>
              <a:ext cx="2354673"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Ultra-Bold"/>
                  <a:ea typeface="Montaser Arabic Ultra-Bold"/>
                  <a:cs typeface="Montaser Arabic Ultra-Bold"/>
                  <a:sym typeface="Montaser Arabic Ultra-Bold"/>
                </a:rPr>
                <a:t>Laundry</a:t>
              </a:r>
            </a:p>
          </p:txBody>
        </p:sp>
        <p:sp>
          <p:nvSpPr>
            <p:cNvPr name="TextBox 18" id="18"/>
            <p:cNvSpPr txBox="true"/>
            <p:nvPr/>
          </p:nvSpPr>
          <p:spPr>
            <a:xfrm rot="0">
              <a:off x="0" y="-38100"/>
              <a:ext cx="2111412"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53D5E"/>
                  </a:solidFill>
                  <a:latin typeface="Montaser Arabic Ultra-Bold"/>
                  <a:ea typeface="Montaser Arabic Ultra-Bold"/>
                  <a:cs typeface="Montaser Arabic Ultra-Bold"/>
                  <a:sym typeface="Montaser Arabic Ultra-Bold"/>
                </a:rPr>
                <a:t>FLAME</a:t>
              </a:r>
            </a:p>
          </p:txBody>
        </p:sp>
      </p:grpSp>
      <p:grpSp>
        <p:nvGrpSpPr>
          <p:cNvPr name="Group 19" id="19"/>
          <p:cNvGrpSpPr/>
          <p:nvPr/>
        </p:nvGrpSpPr>
        <p:grpSpPr>
          <a:xfrm rot="0">
            <a:off x="8332006" y="690562"/>
            <a:ext cx="5756821" cy="318135"/>
            <a:chOff x="0" y="0"/>
            <a:chExt cx="7675761" cy="424180"/>
          </a:xfrm>
        </p:grpSpPr>
        <p:sp>
          <p:nvSpPr>
            <p:cNvPr name="TextBox 20" id="20"/>
            <p:cNvSpPr txBox="true"/>
            <p:nvPr/>
          </p:nvSpPr>
          <p:spPr>
            <a:xfrm rot="0">
              <a:off x="0" y="-38100"/>
              <a:ext cx="1918940" cy="462280"/>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000000"/>
                  </a:solidFill>
                  <a:latin typeface="Montaser Arabic Light"/>
                  <a:ea typeface="Montaser Arabic Light"/>
                  <a:cs typeface="Montaser Arabic Light"/>
                  <a:sym typeface="Montaser Arabic Light"/>
                </a:rPr>
                <a:t>Home</a:t>
              </a:r>
            </a:p>
          </p:txBody>
        </p:sp>
        <p:sp>
          <p:nvSpPr>
            <p:cNvPr name="TextBox 21" id="21"/>
            <p:cNvSpPr txBox="true"/>
            <p:nvPr/>
          </p:nvSpPr>
          <p:spPr>
            <a:xfrm rot="0">
              <a:off x="1918940" y="-38100"/>
              <a:ext cx="3198316" cy="462280"/>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aser Arabic Light"/>
                  <a:ea typeface="Montaser Arabic Light"/>
                  <a:cs typeface="Montaser Arabic Light"/>
                  <a:sym typeface="Montaser Arabic Light"/>
                </a:rPr>
                <a:t>Free Laundry</a:t>
              </a:r>
            </a:p>
          </p:txBody>
        </p:sp>
        <p:sp>
          <p:nvSpPr>
            <p:cNvPr name="TextBox 22" id="22"/>
            <p:cNvSpPr txBox="true"/>
            <p:nvPr/>
          </p:nvSpPr>
          <p:spPr>
            <a:xfrm rot="0">
              <a:off x="5117256" y="-38100"/>
              <a:ext cx="2558505" cy="462280"/>
            </a:xfrm>
            <a:prstGeom prst="rect">
              <a:avLst/>
            </a:prstGeom>
          </p:spPr>
          <p:txBody>
            <a:bodyPr anchor="t" rtlCol="false" tIns="0" lIns="0" bIns="0" rIns="0">
              <a:spAutoFit/>
            </a:bodyPr>
            <a:lstStyle/>
            <a:p>
              <a:pPr algn="ctr" marL="0" indent="0" lvl="0">
                <a:lnSpc>
                  <a:spcPts val="2940"/>
                </a:lnSpc>
                <a:spcBef>
                  <a:spcPct val="0"/>
                </a:spcBef>
              </a:pPr>
              <a:r>
                <a:rPr lang="en-US" b="true" sz="2100">
                  <a:solidFill>
                    <a:srgbClr val="000000"/>
                  </a:solidFill>
                  <a:latin typeface="Montaser Arabic Bold"/>
                  <a:ea typeface="Montaser Arabic Bold"/>
                  <a:cs typeface="Montaser Arabic Bold"/>
                  <a:sym typeface="Montaser Arabic Bold"/>
                </a:rPr>
                <a:t>Paid Laundry</a:t>
              </a:r>
            </a:p>
          </p:txBody>
        </p:sp>
      </p:grpSp>
      <p:sp>
        <p:nvSpPr>
          <p:cNvPr name="Freeform 23" id="23"/>
          <p:cNvSpPr/>
          <p:nvPr/>
        </p:nvSpPr>
        <p:spPr>
          <a:xfrm flipH="false" flipV="false" rot="0">
            <a:off x="8881645" y="3289735"/>
            <a:ext cx="8820957" cy="6604691"/>
          </a:xfrm>
          <a:custGeom>
            <a:avLst/>
            <a:gdLst/>
            <a:ahLst/>
            <a:cxnLst/>
            <a:rect r="r" b="b" t="t" l="l"/>
            <a:pathLst>
              <a:path h="6604691" w="8820957">
                <a:moveTo>
                  <a:pt x="0" y="0"/>
                </a:moveTo>
                <a:lnTo>
                  <a:pt x="8820957" y="0"/>
                </a:lnTo>
                <a:lnTo>
                  <a:pt x="8820957" y="6604691"/>
                </a:lnTo>
                <a:lnTo>
                  <a:pt x="0" y="6604691"/>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32416" y="5778476"/>
            <a:ext cx="8538605" cy="3627570"/>
            <a:chOff x="0" y="0"/>
            <a:chExt cx="2248851" cy="955409"/>
          </a:xfrm>
        </p:grpSpPr>
        <p:sp>
          <p:nvSpPr>
            <p:cNvPr name="Freeform 3" id="3"/>
            <p:cNvSpPr/>
            <p:nvPr/>
          </p:nvSpPr>
          <p:spPr>
            <a:xfrm flipH="false" flipV="false" rot="0">
              <a:off x="0" y="0"/>
              <a:ext cx="2248851" cy="955410"/>
            </a:xfrm>
            <a:custGeom>
              <a:avLst/>
              <a:gdLst/>
              <a:ahLst/>
              <a:cxnLst/>
              <a:rect r="r" b="b" t="t" l="l"/>
              <a:pathLst>
                <a:path h="955410" w="2248851">
                  <a:moveTo>
                    <a:pt x="30828" y="0"/>
                  </a:moveTo>
                  <a:lnTo>
                    <a:pt x="2218023" y="0"/>
                  </a:lnTo>
                  <a:cubicBezTo>
                    <a:pt x="2235049" y="0"/>
                    <a:pt x="2248851" y="13802"/>
                    <a:pt x="2248851" y="30828"/>
                  </a:cubicBezTo>
                  <a:lnTo>
                    <a:pt x="2248851" y="924582"/>
                  </a:lnTo>
                  <a:cubicBezTo>
                    <a:pt x="2248851" y="941607"/>
                    <a:pt x="2235049" y="955410"/>
                    <a:pt x="2218023" y="955410"/>
                  </a:cubicBezTo>
                  <a:lnTo>
                    <a:pt x="30828" y="955410"/>
                  </a:lnTo>
                  <a:cubicBezTo>
                    <a:pt x="13802" y="955410"/>
                    <a:pt x="0" y="941607"/>
                    <a:pt x="0" y="924582"/>
                  </a:cubicBezTo>
                  <a:lnTo>
                    <a:pt x="0" y="30828"/>
                  </a:lnTo>
                  <a:cubicBezTo>
                    <a:pt x="0" y="13802"/>
                    <a:pt x="13802" y="0"/>
                    <a:pt x="30828" y="0"/>
                  </a:cubicBezTo>
                  <a:close/>
                </a:path>
              </a:pathLst>
            </a:custGeom>
            <a:solidFill>
              <a:srgbClr val="8AB934"/>
            </a:solidFill>
            <a:ln cap="rnd">
              <a:noFill/>
              <a:prstDash val="solid"/>
              <a:round/>
            </a:ln>
          </p:spPr>
        </p:sp>
        <p:sp>
          <p:nvSpPr>
            <p:cNvPr name="TextBox 4" id="4"/>
            <p:cNvSpPr txBox="true"/>
            <p:nvPr/>
          </p:nvSpPr>
          <p:spPr>
            <a:xfrm>
              <a:off x="0" y="-38100"/>
              <a:ext cx="2248851" cy="993509"/>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57428" y="2306512"/>
            <a:ext cx="7083903" cy="4689174"/>
            <a:chOff x="0" y="0"/>
            <a:chExt cx="2001428" cy="1324841"/>
          </a:xfrm>
        </p:grpSpPr>
        <p:sp>
          <p:nvSpPr>
            <p:cNvPr name="Freeform 6" id="6"/>
            <p:cNvSpPr/>
            <p:nvPr/>
          </p:nvSpPr>
          <p:spPr>
            <a:xfrm flipH="false" flipV="false" rot="0">
              <a:off x="0" y="0"/>
              <a:ext cx="2001428" cy="1324841"/>
            </a:xfrm>
            <a:custGeom>
              <a:avLst/>
              <a:gdLst/>
              <a:ahLst/>
              <a:cxnLst/>
              <a:rect r="r" b="b" t="t" l="l"/>
              <a:pathLst>
                <a:path h="1324841" w="2001428">
                  <a:moveTo>
                    <a:pt x="38251" y="0"/>
                  </a:moveTo>
                  <a:lnTo>
                    <a:pt x="1963176" y="0"/>
                  </a:lnTo>
                  <a:cubicBezTo>
                    <a:pt x="1984302" y="0"/>
                    <a:pt x="2001428" y="17126"/>
                    <a:pt x="2001428" y="38251"/>
                  </a:cubicBezTo>
                  <a:lnTo>
                    <a:pt x="2001428" y="1286590"/>
                  </a:lnTo>
                  <a:cubicBezTo>
                    <a:pt x="2001428" y="1296734"/>
                    <a:pt x="1997398" y="1306464"/>
                    <a:pt x="1990224" y="1313637"/>
                  </a:cubicBezTo>
                  <a:cubicBezTo>
                    <a:pt x="1983051" y="1320811"/>
                    <a:pt x="1973321" y="1324841"/>
                    <a:pt x="1963176" y="1324841"/>
                  </a:cubicBezTo>
                  <a:lnTo>
                    <a:pt x="38251" y="1324841"/>
                  </a:lnTo>
                  <a:cubicBezTo>
                    <a:pt x="28106" y="1324841"/>
                    <a:pt x="18377" y="1320811"/>
                    <a:pt x="11203" y="1313637"/>
                  </a:cubicBezTo>
                  <a:cubicBezTo>
                    <a:pt x="4030" y="1306464"/>
                    <a:pt x="0" y="1296734"/>
                    <a:pt x="0" y="1286590"/>
                  </a:cubicBezTo>
                  <a:lnTo>
                    <a:pt x="0" y="38251"/>
                  </a:lnTo>
                  <a:cubicBezTo>
                    <a:pt x="0" y="28106"/>
                    <a:pt x="4030" y="18377"/>
                    <a:pt x="11203" y="11203"/>
                  </a:cubicBezTo>
                  <a:cubicBezTo>
                    <a:pt x="18377" y="4030"/>
                    <a:pt x="28106" y="0"/>
                    <a:pt x="38251" y="0"/>
                  </a:cubicBezTo>
                  <a:close/>
                </a:path>
              </a:pathLst>
            </a:custGeom>
            <a:solidFill>
              <a:srgbClr val="FFFFFF"/>
            </a:solidFill>
          </p:spPr>
        </p:sp>
        <p:sp>
          <p:nvSpPr>
            <p:cNvPr name="TextBox 7" id="7"/>
            <p:cNvSpPr txBox="true"/>
            <p:nvPr/>
          </p:nvSpPr>
          <p:spPr>
            <a:xfrm>
              <a:off x="0" y="-38100"/>
              <a:ext cx="2001428" cy="1362941"/>
            </a:xfrm>
            <a:prstGeom prst="rect">
              <a:avLst/>
            </a:prstGeom>
          </p:spPr>
          <p:txBody>
            <a:bodyPr anchor="ctr" rtlCol="false" tIns="47355" lIns="47355" bIns="47355" rIns="47355"/>
            <a:lstStyle/>
            <a:p>
              <a:pPr algn="ctr">
                <a:lnSpc>
                  <a:spcPts val="2940"/>
                </a:lnSpc>
              </a:pPr>
            </a:p>
          </p:txBody>
        </p:sp>
      </p:grpSp>
      <p:grpSp>
        <p:nvGrpSpPr>
          <p:cNvPr name="Group 8" id="8"/>
          <p:cNvGrpSpPr/>
          <p:nvPr/>
        </p:nvGrpSpPr>
        <p:grpSpPr>
          <a:xfrm rot="0">
            <a:off x="-200832" y="3359018"/>
            <a:ext cx="7930747" cy="5101954"/>
            <a:chOff x="0" y="0"/>
            <a:chExt cx="1122405" cy="722058"/>
          </a:xfrm>
        </p:grpSpPr>
        <p:sp>
          <p:nvSpPr>
            <p:cNvPr name="Freeform 9" id="9"/>
            <p:cNvSpPr/>
            <p:nvPr/>
          </p:nvSpPr>
          <p:spPr>
            <a:xfrm flipH="false" flipV="false" rot="0">
              <a:off x="0" y="0"/>
              <a:ext cx="1122406" cy="722058"/>
            </a:xfrm>
            <a:custGeom>
              <a:avLst/>
              <a:gdLst/>
              <a:ahLst/>
              <a:cxnLst/>
              <a:rect r="r" b="b" t="t" l="l"/>
              <a:pathLst>
                <a:path h="722058" w="1122406">
                  <a:moveTo>
                    <a:pt x="25381" y="0"/>
                  </a:moveTo>
                  <a:lnTo>
                    <a:pt x="1097025" y="0"/>
                  </a:lnTo>
                  <a:cubicBezTo>
                    <a:pt x="1103756" y="0"/>
                    <a:pt x="1110212" y="2674"/>
                    <a:pt x="1114972" y="7434"/>
                  </a:cubicBezTo>
                  <a:cubicBezTo>
                    <a:pt x="1119731" y="12194"/>
                    <a:pt x="1122406" y="18650"/>
                    <a:pt x="1122406" y="25381"/>
                  </a:cubicBezTo>
                  <a:lnTo>
                    <a:pt x="1122406" y="696677"/>
                  </a:lnTo>
                  <a:cubicBezTo>
                    <a:pt x="1122406" y="710695"/>
                    <a:pt x="1111042" y="722058"/>
                    <a:pt x="1097025" y="722058"/>
                  </a:cubicBezTo>
                  <a:lnTo>
                    <a:pt x="25381" y="722058"/>
                  </a:lnTo>
                  <a:cubicBezTo>
                    <a:pt x="18650" y="722058"/>
                    <a:pt x="12194" y="719384"/>
                    <a:pt x="7434" y="714624"/>
                  </a:cubicBezTo>
                  <a:cubicBezTo>
                    <a:pt x="2674" y="709864"/>
                    <a:pt x="0" y="703409"/>
                    <a:pt x="0" y="696677"/>
                  </a:cubicBezTo>
                  <a:lnTo>
                    <a:pt x="0" y="25381"/>
                  </a:lnTo>
                  <a:cubicBezTo>
                    <a:pt x="0" y="18650"/>
                    <a:pt x="2674" y="12194"/>
                    <a:pt x="7434" y="7434"/>
                  </a:cubicBezTo>
                  <a:cubicBezTo>
                    <a:pt x="12194" y="2674"/>
                    <a:pt x="18650" y="0"/>
                    <a:pt x="25381" y="0"/>
                  </a:cubicBezTo>
                  <a:close/>
                </a:path>
              </a:pathLst>
            </a:custGeom>
            <a:blipFill>
              <a:blip r:embed="rId2"/>
              <a:stretch>
                <a:fillRect l="0" t="-8291" r="0" b="-8291"/>
              </a:stretch>
            </a:blipFill>
          </p:spPr>
        </p:sp>
      </p:grpSp>
      <p:grpSp>
        <p:nvGrpSpPr>
          <p:cNvPr name="Group 10" id="10"/>
          <p:cNvGrpSpPr/>
          <p:nvPr/>
        </p:nvGrpSpPr>
        <p:grpSpPr>
          <a:xfrm rot="0">
            <a:off x="1480786" y="1983481"/>
            <a:ext cx="4237187" cy="1749295"/>
            <a:chOff x="0" y="0"/>
            <a:chExt cx="1115967" cy="460720"/>
          </a:xfrm>
        </p:grpSpPr>
        <p:sp>
          <p:nvSpPr>
            <p:cNvPr name="Freeform 11" id="11"/>
            <p:cNvSpPr/>
            <p:nvPr/>
          </p:nvSpPr>
          <p:spPr>
            <a:xfrm flipH="false" flipV="false" rot="0">
              <a:off x="0" y="0"/>
              <a:ext cx="1115967" cy="460720"/>
            </a:xfrm>
            <a:custGeom>
              <a:avLst/>
              <a:gdLst/>
              <a:ahLst/>
              <a:cxnLst/>
              <a:rect r="r" b="b" t="t" l="l"/>
              <a:pathLst>
                <a:path h="460720" w="1115967">
                  <a:moveTo>
                    <a:pt x="62123" y="0"/>
                  </a:moveTo>
                  <a:lnTo>
                    <a:pt x="1053844" y="0"/>
                  </a:lnTo>
                  <a:cubicBezTo>
                    <a:pt x="1070320" y="0"/>
                    <a:pt x="1086121" y="6545"/>
                    <a:pt x="1097772" y="18195"/>
                  </a:cubicBezTo>
                  <a:cubicBezTo>
                    <a:pt x="1109422" y="29846"/>
                    <a:pt x="1115967" y="45647"/>
                    <a:pt x="1115967" y="62123"/>
                  </a:cubicBezTo>
                  <a:lnTo>
                    <a:pt x="1115967" y="398597"/>
                  </a:lnTo>
                  <a:cubicBezTo>
                    <a:pt x="1115967" y="415073"/>
                    <a:pt x="1109422" y="430874"/>
                    <a:pt x="1097772" y="442524"/>
                  </a:cubicBezTo>
                  <a:cubicBezTo>
                    <a:pt x="1086121" y="454175"/>
                    <a:pt x="1070320" y="460720"/>
                    <a:pt x="1053844" y="460720"/>
                  </a:cubicBezTo>
                  <a:lnTo>
                    <a:pt x="62123" y="460720"/>
                  </a:lnTo>
                  <a:cubicBezTo>
                    <a:pt x="45647" y="460720"/>
                    <a:pt x="29846" y="454175"/>
                    <a:pt x="18195" y="442524"/>
                  </a:cubicBezTo>
                  <a:cubicBezTo>
                    <a:pt x="6545" y="430874"/>
                    <a:pt x="0" y="415073"/>
                    <a:pt x="0" y="398597"/>
                  </a:cubicBezTo>
                  <a:lnTo>
                    <a:pt x="0" y="62123"/>
                  </a:lnTo>
                  <a:cubicBezTo>
                    <a:pt x="0" y="45647"/>
                    <a:pt x="6545" y="29846"/>
                    <a:pt x="18195" y="18195"/>
                  </a:cubicBezTo>
                  <a:cubicBezTo>
                    <a:pt x="29846" y="6545"/>
                    <a:pt x="45647" y="0"/>
                    <a:pt x="62123" y="0"/>
                  </a:cubicBezTo>
                  <a:close/>
                </a:path>
              </a:pathLst>
            </a:custGeom>
            <a:solidFill>
              <a:srgbClr val="253D5E"/>
            </a:solidFill>
            <a:ln cap="rnd">
              <a:noFill/>
              <a:prstDash val="solid"/>
              <a:round/>
            </a:ln>
          </p:spPr>
        </p:sp>
        <p:sp>
          <p:nvSpPr>
            <p:cNvPr name="TextBox 12" id="12"/>
            <p:cNvSpPr txBox="true"/>
            <p:nvPr/>
          </p:nvSpPr>
          <p:spPr>
            <a:xfrm>
              <a:off x="0" y="-38100"/>
              <a:ext cx="1115967" cy="498820"/>
            </a:xfrm>
            <a:prstGeom prst="rect">
              <a:avLst/>
            </a:prstGeom>
          </p:spPr>
          <p:txBody>
            <a:bodyPr anchor="ctr" rtlCol="false" tIns="50800" lIns="50800" bIns="50800" rIns="50800"/>
            <a:lstStyle/>
            <a:p>
              <a:pPr algn="ctr">
                <a:lnSpc>
                  <a:spcPts val="2940"/>
                </a:lnSpc>
              </a:pPr>
            </a:p>
          </p:txBody>
        </p:sp>
      </p:grpSp>
      <p:sp>
        <p:nvSpPr>
          <p:cNvPr name="Freeform 13" id="13"/>
          <p:cNvSpPr/>
          <p:nvPr/>
        </p:nvSpPr>
        <p:spPr>
          <a:xfrm flipH="false" flipV="false" rot="0">
            <a:off x="16836628" y="1018699"/>
            <a:ext cx="422672" cy="338138"/>
          </a:xfrm>
          <a:custGeom>
            <a:avLst/>
            <a:gdLst/>
            <a:ahLst/>
            <a:cxnLst/>
            <a:rect r="r" b="b" t="t" l="l"/>
            <a:pathLst>
              <a:path h="338138" w="422672">
                <a:moveTo>
                  <a:pt x="0" y="0"/>
                </a:moveTo>
                <a:lnTo>
                  <a:pt x="422672" y="0"/>
                </a:lnTo>
                <a:lnTo>
                  <a:pt x="422672" y="338137"/>
                </a:lnTo>
                <a:lnTo>
                  <a:pt x="0" y="3381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8695080" y="3098476"/>
            <a:ext cx="8735485" cy="6540694"/>
          </a:xfrm>
          <a:custGeom>
            <a:avLst/>
            <a:gdLst/>
            <a:ahLst/>
            <a:cxnLst/>
            <a:rect r="r" b="b" t="t" l="l"/>
            <a:pathLst>
              <a:path h="6540694" w="8735485">
                <a:moveTo>
                  <a:pt x="0" y="0"/>
                </a:moveTo>
                <a:lnTo>
                  <a:pt x="8735485" y="0"/>
                </a:lnTo>
                <a:lnTo>
                  <a:pt x="8735485" y="6540695"/>
                </a:lnTo>
                <a:lnTo>
                  <a:pt x="0" y="6540695"/>
                </a:lnTo>
                <a:lnTo>
                  <a:pt x="0" y="0"/>
                </a:lnTo>
                <a:close/>
              </a:path>
            </a:pathLst>
          </a:custGeom>
          <a:blipFill>
            <a:blip r:embed="rId5"/>
            <a:stretch>
              <a:fillRect l="0" t="0" r="0" b="0"/>
            </a:stretch>
          </a:blipFill>
        </p:spPr>
      </p:sp>
      <p:sp>
        <p:nvSpPr>
          <p:cNvPr name="TextBox 15" id="15"/>
          <p:cNvSpPr txBox="true"/>
          <p:nvPr/>
        </p:nvSpPr>
        <p:spPr>
          <a:xfrm rot="0">
            <a:off x="7729915" y="2277937"/>
            <a:ext cx="10256750" cy="754761"/>
          </a:xfrm>
          <a:prstGeom prst="rect">
            <a:avLst/>
          </a:prstGeom>
        </p:spPr>
        <p:txBody>
          <a:bodyPr anchor="t" rtlCol="false" tIns="0" lIns="0" bIns="0" rIns="0">
            <a:spAutoFit/>
          </a:bodyPr>
          <a:lstStyle/>
          <a:p>
            <a:pPr algn="ctr" marL="0" indent="0" lvl="0">
              <a:lnSpc>
                <a:spcPts val="6192"/>
              </a:lnSpc>
            </a:pPr>
            <a:r>
              <a:rPr lang="en-US" b="true" sz="4800">
                <a:solidFill>
                  <a:srgbClr val="253D5E"/>
                </a:solidFill>
                <a:latin typeface="Montaser Arabic Ultra-Bold"/>
                <a:ea typeface="Montaser Arabic Ultra-Bold"/>
                <a:cs typeface="Montaser Arabic Ultra-Bold"/>
                <a:sym typeface="Montaser Arabic Ultra-Bold"/>
              </a:rPr>
              <a:t>Spillover Allowance Constraint</a:t>
            </a:r>
          </a:p>
        </p:txBody>
      </p:sp>
      <p:sp>
        <p:nvSpPr>
          <p:cNvPr name="TextBox 16" id="16"/>
          <p:cNvSpPr txBox="true"/>
          <p:nvPr/>
        </p:nvSpPr>
        <p:spPr>
          <a:xfrm rot="0">
            <a:off x="1651964" y="2560631"/>
            <a:ext cx="3894831" cy="537846"/>
          </a:xfrm>
          <a:prstGeom prst="rect">
            <a:avLst/>
          </a:prstGeom>
        </p:spPr>
        <p:txBody>
          <a:bodyPr anchor="t" rtlCol="false" tIns="0" lIns="0" bIns="0" rIns="0">
            <a:spAutoFit/>
          </a:bodyPr>
          <a:lstStyle/>
          <a:p>
            <a:pPr algn="ctr" marL="0" indent="0" lvl="0">
              <a:lnSpc>
                <a:spcPts val="4479"/>
              </a:lnSpc>
              <a:spcBef>
                <a:spcPct val="0"/>
              </a:spcBef>
            </a:pPr>
            <a:r>
              <a:rPr lang="en-US" b="true" sz="3199">
                <a:solidFill>
                  <a:srgbClr val="8AB934"/>
                </a:solidFill>
                <a:latin typeface="Montaser Arabic Bold"/>
                <a:ea typeface="Montaser Arabic Bold"/>
                <a:cs typeface="Montaser Arabic Bold"/>
                <a:sym typeface="Montaser Arabic Bold"/>
              </a:rPr>
              <a:t>Meeting Demand</a:t>
            </a:r>
          </a:p>
        </p:txBody>
      </p:sp>
      <p:grpSp>
        <p:nvGrpSpPr>
          <p:cNvPr name="Group 17" id="17"/>
          <p:cNvGrpSpPr/>
          <p:nvPr/>
        </p:nvGrpSpPr>
        <p:grpSpPr>
          <a:xfrm rot="0">
            <a:off x="1028700" y="1008698"/>
            <a:ext cx="3020861" cy="358140"/>
            <a:chOff x="0" y="0"/>
            <a:chExt cx="4027815" cy="477520"/>
          </a:xfrm>
        </p:grpSpPr>
        <p:sp>
          <p:nvSpPr>
            <p:cNvPr name="TextBox 18" id="18"/>
            <p:cNvSpPr txBox="true"/>
            <p:nvPr/>
          </p:nvSpPr>
          <p:spPr>
            <a:xfrm rot="0">
              <a:off x="1673142" y="-38100"/>
              <a:ext cx="2354673"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Ultra-Bold"/>
                  <a:ea typeface="Montaser Arabic Ultra-Bold"/>
                  <a:cs typeface="Montaser Arabic Ultra-Bold"/>
                  <a:sym typeface="Montaser Arabic Ultra-Bold"/>
                </a:rPr>
                <a:t>Laundry</a:t>
              </a:r>
            </a:p>
          </p:txBody>
        </p:sp>
        <p:sp>
          <p:nvSpPr>
            <p:cNvPr name="TextBox 19" id="19"/>
            <p:cNvSpPr txBox="true"/>
            <p:nvPr/>
          </p:nvSpPr>
          <p:spPr>
            <a:xfrm rot="0">
              <a:off x="0" y="-38100"/>
              <a:ext cx="2111412"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53D5E"/>
                  </a:solidFill>
                  <a:latin typeface="Montaser Arabic Ultra-Bold"/>
                  <a:ea typeface="Montaser Arabic Ultra-Bold"/>
                  <a:cs typeface="Montaser Arabic Ultra-Bold"/>
                  <a:sym typeface="Montaser Arabic Ultra-Bold"/>
                </a:rPr>
                <a:t>FLAME</a:t>
              </a:r>
            </a:p>
          </p:txBody>
        </p:sp>
      </p:grpSp>
      <p:grpSp>
        <p:nvGrpSpPr>
          <p:cNvPr name="Group 20" id="20"/>
          <p:cNvGrpSpPr/>
          <p:nvPr/>
        </p:nvGrpSpPr>
        <p:grpSpPr>
          <a:xfrm rot="0">
            <a:off x="8332006" y="690562"/>
            <a:ext cx="5756821" cy="318135"/>
            <a:chOff x="0" y="0"/>
            <a:chExt cx="7675761" cy="424180"/>
          </a:xfrm>
        </p:grpSpPr>
        <p:sp>
          <p:nvSpPr>
            <p:cNvPr name="TextBox 21" id="21"/>
            <p:cNvSpPr txBox="true"/>
            <p:nvPr/>
          </p:nvSpPr>
          <p:spPr>
            <a:xfrm rot="0">
              <a:off x="0" y="-38100"/>
              <a:ext cx="1918940" cy="462280"/>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000000"/>
                  </a:solidFill>
                  <a:latin typeface="Montaser Arabic Light"/>
                  <a:ea typeface="Montaser Arabic Light"/>
                  <a:cs typeface="Montaser Arabic Light"/>
                  <a:sym typeface="Montaser Arabic Light"/>
                </a:rPr>
                <a:t>Home</a:t>
              </a:r>
            </a:p>
          </p:txBody>
        </p:sp>
        <p:sp>
          <p:nvSpPr>
            <p:cNvPr name="TextBox 22" id="22"/>
            <p:cNvSpPr txBox="true"/>
            <p:nvPr/>
          </p:nvSpPr>
          <p:spPr>
            <a:xfrm rot="0">
              <a:off x="1918940" y="-38100"/>
              <a:ext cx="3198316" cy="462280"/>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aser Arabic Light"/>
                  <a:ea typeface="Montaser Arabic Light"/>
                  <a:cs typeface="Montaser Arabic Light"/>
                  <a:sym typeface="Montaser Arabic Light"/>
                </a:rPr>
                <a:t>Free Laundry</a:t>
              </a:r>
            </a:p>
          </p:txBody>
        </p:sp>
        <p:sp>
          <p:nvSpPr>
            <p:cNvPr name="TextBox 23" id="23"/>
            <p:cNvSpPr txBox="true"/>
            <p:nvPr/>
          </p:nvSpPr>
          <p:spPr>
            <a:xfrm rot="0">
              <a:off x="5117256" y="-38100"/>
              <a:ext cx="2558505" cy="462280"/>
            </a:xfrm>
            <a:prstGeom prst="rect">
              <a:avLst/>
            </a:prstGeom>
          </p:spPr>
          <p:txBody>
            <a:bodyPr anchor="t" rtlCol="false" tIns="0" lIns="0" bIns="0" rIns="0">
              <a:spAutoFit/>
            </a:bodyPr>
            <a:lstStyle/>
            <a:p>
              <a:pPr algn="ctr" marL="0" indent="0" lvl="0">
                <a:lnSpc>
                  <a:spcPts val="2940"/>
                </a:lnSpc>
                <a:spcBef>
                  <a:spcPct val="0"/>
                </a:spcBef>
              </a:pPr>
              <a:r>
                <a:rPr lang="en-US" b="true" sz="2100">
                  <a:solidFill>
                    <a:srgbClr val="000000"/>
                  </a:solidFill>
                  <a:latin typeface="Montaser Arabic Bold"/>
                  <a:ea typeface="Montaser Arabic Bold"/>
                  <a:cs typeface="Montaser Arabic Bold"/>
                  <a:sym typeface="Montaser Arabic Bold"/>
                </a:rPr>
                <a:t>Paid Laundry</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468" y="2306512"/>
            <a:ext cx="7083903" cy="4689174"/>
            <a:chOff x="0" y="0"/>
            <a:chExt cx="2001428" cy="1324841"/>
          </a:xfrm>
        </p:grpSpPr>
        <p:sp>
          <p:nvSpPr>
            <p:cNvPr name="Freeform 3" id="3"/>
            <p:cNvSpPr/>
            <p:nvPr/>
          </p:nvSpPr>
          <p:spPr>
            <a:xfrm flipH="false" flipV="false" rot="0">
              <a:off x="0" y="0"/>
              <a:ext cx="2001428" cy="1324841"/>
            </a:xfrm>
            <a:custGeom>
              <a:avLst/>
              <a:gdLst/>
              <a:ahLst/>
              <a:cxnLst/>
              <a:rect r="r" b="b" t="t" l="l"/>
              <a:pathLst>
                <a:path h="1324841" w="2001428">
                  <a:moveTo>
                    <a:pt x="38251" y="0"/>
                  </a:moveTo>
                  <a:lnTo>
                    <a:pt x="1963176" y="0"/>
                  </a:lnTo>
                  <a:cubicBezTo>
                    <a:pt x="1984302" y="0"/>
                    <a:pt x="2001428" y="17126"/>
                    <a:pt x="2001428" y="38251"/>
                  </a:cubicBezTo>
                  <a:lnTo>
                    <a:pt x="2001428" y="1286590"/>
                  </a:lnTo>
                  <a:cubicBezTo>
                    <a:pt x="2001428" y="1296734"/>
                    <a:pt x="1997398" y="1306464"/>
                    <a:pt x="1990224" y="1313637"/>
                  </a:cubicBezTo>
                  <a:cubicBezTo>
                    <a:pt x="1983051" y="1320811"/>
                    <a:pt x="1973321" y="1324841"/>
                    <a:pt x="1963176" y="1324841"/>
                  </a:cubicBezTo>
                  <a:lnTo>
                    <a:pt x="38251" y="1324841"/>
                  </a:lnTo>
                  <a:cubicBezTo>
                    <a:pt x="28106" y="1324841"/>
                    <a:pt x="18377" y="1320811"/>
                    <a:pt x="11203" y="1313637"/>
                  </a:cubicBezTo>
                  <a:cubicBezTo>
                    <a:pt x="4030" y="1306464"/>
                    <a:pt x="0" y="1296734"/>
                    <a:pt x="0" y="1286590"/>
                  </a:cubicBezTo>
                  <a:lnTo>
                    <a:pt x="0" y="38251"/>
                  </a:lnTo>
                  <a:cubicBezTo>
                    <a:pt x="0" y="28106"/>
                    <a:pt x="4030" y="18377"/>
                    <a:pt x="11203" y="11203"/>
                  </a:cubicBezTo>
                  <a:cubicBezTo>
                    <a:pt x="18377" y="4030"/>
                    <a:pt x="28106" y="0"/>
                    <a:pt x="38251" y="0"/>
                  </a:cubicBezTo>
                  <a:close/>
                </a:path>
              </a:pathLst>
            </a:custGeom>
            <a:solidFill>
              <a:srgbClr val="FFFFFF"/>
            </a:solidFill>
          </p:spPr>
        </p:sp>
        <p:sp>
          <p:nvSpPr>
            <p:cNvPr name="TextBox 4" id="4"/>
            <p:cNvSpPr txBox="true"/>
            <p:nvPr/>
          </p:nvSpPr>
          <p:spPr>
            <a:xfrm>
              <a:off x="0" y="-38100"/>
              <a:ext cx="2001428" cy="1362941"/>
            </a:xfrm>
            <a:prstGeom prst="rect">
              <a:avLst/>
            </a:prstGeom>
          </p:spPr>
          <p:txBody>
            <a:bodyPr anchor="ctr" rtlCol="false" tIns="47355" lIns="47355" bIns="47355" rIns="47355"/>
            <a:lstStyle/>
            <a:p>
              <a:pPr algn="ctr">
                <a:lnSpc>
                  <a:spcPts val="2940"/>
                </a:lnSpc>
              </a:pPr>
            </a:p>
          </p:txBody>
        </p:sp>
      </p:grpSp>
      <p:grpSp>
        <p:nvGrpSpPr>
          <p:cNvPr name="Group 5" id="5"/>
          <p:cNvGrpSpPr/>
          <p:nvPr/>
        </p:nvGrpSpPr>
        <p:grpSpPr>
          <a:xfrm rot="0">
            <a:off x="1327812" y="1604132"/>
            <a:ext cx="4237187" cy="1749295"/>
            <a:chOff x="0" y="0"/>
            <a:chExt cx="1115967" cy="460720"/>
          </a:xfrm>
        </p:grpSpPr>
        <p:sp>
          <p:nvSpPr>
            <p:cNvPr name="Freeform 6" id="6"/>
            <p:cNvSpPr/>
            <p:nvPr/>
          </p:nvSpPr>
          <p:spPr>
            <a:xfrm flipH="false" flipV="false" rot="0">
              <a:off x="0" y="0"/>
              <a:ext cx="1115967" cy="460720"/>
            </a:xfrm>
            <a:custGeom>
              <a:avLst/>
              <a:gdLst/>
              <a:ahLst/>
              <a:cxnLst/>
              <a:rect r="r" b="b" t="t" l="l"/>
              <a:pathLst>
                <a:path h="460720" w="1115967">
                  <a:moveTo>
                    <a:pt x="62123" y="0"/>
                  </a:moveTo>
                  <a:lnTo>
                    <a:pt x="1053844" y="0"/>
                  </a:lnTo>
                  <a:cubicBezTo>
                    <a:pt x="1070320" y="0"/>
                    <a:pt x="1086121" y="6545"/>
                    <a:pt x="1097772" y="18195"/>
                  </a:cubicBezTo>
                  <a:cubicBezTo>
                    <a:pt x="1109422" y="29846"/>
                    <a:pt x="1115967" y="45647"/>
                    <a:pt x="1115967" y="62123"/>
                  </a:cubicBezTo>
                  <a:lnTo>
                    <a:pt x="1115967" y="398597"/>
                  </a:lnTo>
                  <a:cubicBezTo>
                    <a:pt x="1115967" y="415073"/>
                    <a:pt x="1109422" y="430874"/>
                    <a:pt x="1097772" y="442524"/>
                  </a:cubicBezTo>
                  <a:cubicBezTo>
                    <a:pt x="1086121" y="454175"/>
                    <a:pt x="1070320" y="460720"/>
                    <a:pt x="1053844" y="460720"/>
                  </a:cubicBezTo>
                  <a:lnTo>
                    <a:pt x="62123" y="460720"/>
                  </a:lnTo>
                  <a:cubicBezTo>
                    <a:pt x="45647" y="460720"/>
                    <a:pt x="29846" y="454175"/>
                    <a:pt x="18195" y="442524"/>
                  </a:cubicBezTo>
                  <a:cubicBezTo>
                    <a:pt x="6545" y="430874"/>
                    <a:pt x="0" y="415073"/>
                    <a:pt x="0" y="398597"/>
                  </a:cubicBezTo>
                  <a:lnTo>
                    <a:pt x="0" y="62123"/>
                  </a:lnTo>
                  <a:cubicBezTo>
                    <a:pt x="0" y="45647"/>
                    <a:pt x="6545" y="29846"/>
                    <a:pt x="18195" y="18195"/>
                  </a:cubicBezTo>
                  <a:cubicBezTo>
                    <a:pt x="29846" y="6545"/>
                    <a:pt x="45647" y="0"/>
                    <a:pt x="62123" y="0"/>
                  </a:cubicBezTo>
                  <a:close/>
                </a:path>
              </a:pathLst>
            </a:custGeom>
            <a:solidFill>
              <a:srgbClr val="253D5E"/>
            </a:solidFill>
            <a:ln cap="rnd">
              <a:noFill/>
              <a:prstDash val="solid"/>
              <a:round/>
            </a:ln>
          </p:spPr>
        </p:sp>
        <p:sp>
          <p:nvSpPr>
            <p:cNvPr name="TextBox 7" id="7"/>
            <p:cNvSpPr txBox="true"/>
            <p:nvPr/>
          </p:nvSpPr>
          <p:spPr>
            <a:xfrm>
              <a:off x="0" y="-38100"/>
              <a:ext cx="1115967" cy="498820"/>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16836628" y="1018699"/>
            <a:ext cx="422672" cy="338138"/>
          </a:xfrm>
          <a:custGeom>
            <a:avLst/>
            <a:gdLst/>
            <a:ahLst/>
            <a:cxnLst/>
            <a:rect r="r" b="b" t="t" l="l"/>
            <a:pathLst>
              <a:path h="338138" w="422672">
                <a:moveTo>
                  <a:pt x="0" y="0"/>
                </a:moveTo>
                <a:lnTo>
                  <a:pt x="422672" y="0"/>
                </a:lnTo>
                <a:lnTo>
                  <a:pt x="422672" y="338137"/>
                </a:lnTo>
                <a:lnTo>
                  <a:pt x="0" y="338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2632416" y="5778476"/>
            <a:ext cx="8538605" cy="3627570"/>
            <a:chOff x="0" y="0"/>
            <a:chExt cx="2248851" cy="955409"/>
          </a:xfrm>
        </p:grpSpPr>
        <p:sp>
          <p:nvSpPr>
            <p:cNvPr name="Freeform 10" id="10"/>
            <p:cNvSpPr/>
            <p:nvPr/>
          </p:nvSpPr>
          <p:spPr>
            <a:xfrm flipH="false" flipV="false" rot="0">
              <a:off x="0" y="0"/>
              <a:ext cx="2248851" cy="955410"/>
            </a:xfrm>
            <a:custGeom>
              <a:avLst/>
              <a:gdLst/>
              <a:ahLst/>
              <a:cxnLst/>
              <a:rect r="r" b="b" t="t" l="l"/>
              <a:pathLst>
                <a:path h="955410" w="2248851">
                  <a:moveTo>
                    <a:pt x="30828" y="0"/>
                  </a:moveTo>
                  <a:lnTo>
                    <a:pt x="2218023" y="0"/>
                  </a:lnTo>
                  <a:cubicBezTo>
                    <a:pt x="2235049" y="0"/>
                    <a:pt x="2248851" y="13802"/>
                    <a:pt x="2248851" y="30828"/>
                  </a:cubicBezTo>
                  <a:lnTo>
                    <a:pt x="2248851" y="924582"/>
                  </a:lnTo>
                  <a:cubicBezTo>
                    <a:pt x="2248851" y="941607"/>
                    <a:pt x="2235049" y="955410"/>
                    <a:pt x="2218023" y="955410"/>
                  </a:cubicBezTo>
                  <a:lnTo>
                    <a:pt x="30828" y="955410"/>
                  </a:lnTo>
                  <a:cubicBezTo>
                    <a:pt x="13802" y="955410"/>
                    <a:pt x="0" y="941607"/>
                    <a:pt x="0" y="924582"/>
                  </a:cubicBezTo>
                  <a:lnTo>
                    <a:pt x="0" y="30828"/>
                  </a:lnTo>
                  <a:cubicBezTo>
                    <a:pt x="0" y="13802"/>
                    <a:pt x="13802" y="0"/>
                    <a:pt x="30828" y="0"/>
                  </a:cubicBezTo>
                  <a:close/>
                </a:path>
              </a:pathLst>
            </a:custGeom>
            <a:solidFill>
              <a:srgbClr val="8AB934"/>
            </a:solidFill>
            <a:ln cap="rnd">
              <a:noFill/>
              <a:prstDash val="solid"/>
              <a:round/>
            </a:ln>
          </p:spPr>
        </p:sp>
        <p:sp>
          <p:nvSpPr>
            <p:cNvPr name="TextBox 11" id="11"/>
            <p:cNvSpPr txBox="true"/>
            <p:nvPr/>
          </p:nvSpPr>
          <p:spPr>
            <a:xfrm>
              <a:off x="0" y="-38100"/>
              <a:ext cx="2248851" cy="993509"/>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200832" y="3359018"/>
            <a:ext cx="7930747" cy="5101954"/>
            <a:chOff x="0" y="0"/>
            <a:chExt cx="1122405" cy="722058"/>
          </a:xfrm>
        </p:grpSpPr>
        <p:sp>
          <p:nvSpPr>
            <p:cNvPr name="Freeform 13" id="13"/>
            <p:cNvSpPr/>
            <p:nvPr/>
          </p:nvSpPr>
          <p:spPr>
            <a:xfrm flipH="false" flipV="false" rot="0">
              <a:off x="0" y="0"/>
              <a:ext cx="1122406" cy="722058"/>
            </a:xfrm>
            <a:custGeom>
              <a:avLst/>
              <a:gdLst/>
              <a:ahLst/>
              <a:cxnLst/>
              <a:rect r="r" b="b" t="t" l="l"/>
              <a:pathLst>
                <a:path h="722058" w="1122406">
                  <a:moveTo>
                    <a:pt x="25381" y="0"/>
                  </a:moveTo>
                  <a:lnTo>
                    <a:pt x="1097025" y="0"/>
                  </a:lnTo>
                  <a:cubicBezTo>
                    <a:pt x="1103756" y="0"/>
                    <a:pt x="1110212" y="2674"/>
                    <a:pt x="1114972" y="7434"/>
                  </a:cubicBezTo>
                  <a:cubicBezTo>
                    <a:pt x="1119731" y="12194"/>
                    <a:pt x="1122406" y="18650"/>
                    <a:pt x="1122406" y="25381"/>
                  </a:cubicBezTo>
                  <a:lnTo>
                    <a:pt x="1122406" y="696677"/>
                  </a:lnTo>
                  <a:cubicBezTo>
                    <a:pt x="1122406" y="710695"/>
                    <a:pt x="1111042" y="722058"/>
                    <a:pt x="1097025" y="722058"/>
                  </a:cubicBezTo>
                  <a:lnTo>
                    <a:pt x="25381" y="722058"/>
                  </a:lnTo>
                  <a:cubicBezTo>
                    <a:pt x="18650" y="722058"/>
                    <a:pt x="12194" y="719384"/>
                    <a:pt x="7434" y="714624"/>
                  </a:cubicBezTo>
                  <a:cubicBezTo>
                    <a:pt x="2674" y="709864"/>
                    <a:pt x="0" y="703409"/>
                    <a:pt x="0" y="696677"/>
                  </a:cubicBezTo>
                  <a:lnTo>
                    <a:pt x="0" y="25381"/>
                  </a:lnTo>
                  <a:cubicBezTo>
                    <a:pt x="0" y="18650"/>
                    <a:pt x="2674" y="12194"/>
                    <a:pt x="7434" y="7434"/>
                  </a:cubicBezTo>
                  <a:cubicBezTo>
                    <a:pt x="12194" y="2674"/>
                    <a:pt x="18650" y="0"/>
                    <a:pt x="25381" y="0"/>
                  </a:cubicBezTo>
                  <a:close/>
                </a:path>
              </a:pathLst>
            </a:custGeom>
            <a:blipFill>
              <a:blip r:embed="rId4"/>
              <a:stretch>
                <a:fillRect l="0" t="-53630" r="0" b="-53630"/>
              </a:stretch>
            </a:blipFill>
          </p:spPr>
        </p:sp>
      </p:grpSp>
      <p:sp>
        <p:nvSpPr>
          <p:cNvPr name="Freeform 14" id="14"/>
          <p:cNvSpPr/>
          <p:nvPr/>
        </p:nvSpPr>
        <p:spPr>
          <a:xfrm flipH="false" flipV="false" rot="0">
            <a:off x="8165492" y="3359018"/>
            <a:ext cx="9932136" cy="4903992"/>
          </a:xfrm>
          <a:custGeom>
            <a:avLst/>
            <a:gdLst/>
            <a:ahLst/>
            <a:cxnLst/>
            <a:rect r="r" b="b" t="t" l="l"/>
            <a:pathLst>
              <a:path h="4903992" w="9932136">
                <a:moveTo>
                  <a:pt x="0" y="0"/>
                </a:moveTo>
                <a:lnTo>
                  <a:pt x="9932136" y="0"/>
                </a:lnTo>
                <a:lnTo>
                  <a:pt x="9932136" y="4903992"/>
                </a:lnTo>
                <a:lnTo>
                  <a:pt x="0" y="4903992"/>
                </a:lnTo>
                <a:lnTo>
                  <a:pt x="0" y="0"/>
                </a:lnTo>
                <a:close/>
              </a:path>
            </a:pathLst>
          </a:custGeom>
          <a:blipFill>
            <a:blip r:embed="rId5"/>
            <a:stretch>
              <a:fillRect l="0" t="0" r="0" b="0"/>
            </a:stretch>
          </a:blipFill>
        </p:spPr>
      </p:sp>
      <p:sp>
        <p:nvSpPr>
          <p:cNvPr name="TextBox 15" id="15"/>
          <p:cNvSpPr txBox="true"/>
          <p:nvPr/>
        </p:nvSpPr>
        <p:spPr>
          <a:xfrm rot="0">
            <a:off x="8572210" y="1846763"/>
            <a:ext cx="9118701" cy="754761"/>
          </a:xfrm>
          <a:prstGeom prst="rect">
            <a:avLst/>
          </a:prstGeom>
        </p:spPr>
        <p:txBody>
          <a:bodyPr anchor="t" rtlCol="false" tIns="0" lIns="0" bIns="0" rIns="0">
            <a:spAutoFit/>
          </a:bodyPr>
          <a:lstStyle/>
          <a:p>
            <a:pPr algn="ctr" marL="0" indent="0" lvl="0">
              <a:lnSpc>
                <a:spcPts val="6192"/>
              </a:lnSpc>
            </a:pPr>
            <a:r>
              <a:rPr lang="en-US" b="true" sz="4800">
                <a:solidFill>
                  <a:srgbClr val="253D5E"/>
                </a:solidFill>
                <a:latin typeface="Montaser Arabic Ultra-Bold"/>
                <a:ea typeface="Montaser Arabic Ultra-Bold"/>
                <a:cs typeface="Montaser Arabic Ultra-Bold"/>
                <a:sym typeface="Montaser Arabic Ultra-Bold"/>
              </a:rPr>
              <a:t>Cost Constraint</a:t>
            </a:r>
          </a:p>
        </p:txBody>
      </p:sp>
      <p:sp>
        <p:nvSpPr>
          <p:cNvPr name="TextBox 16" id="16"/>
          <p:cNvSpPr txBox="true"/>
          <p:nvPr/>
        </p:nvSpPr>
        <p:spPr>
          <a:xfrm rot="0">
            <a:off x="1514068" y="2181281"/>
            <a:ext cx="3894831" cy="537846"/>
          </a:xfrm>
          <a:prstGeom prst="rect">
            <a:avLst/>
          </a:prstGeom>
        </p:spPr>
        <p:txBody>
          <a:bodyPr anchor="t" rtlCol="false" tIns="0" lIns="0" bIns="0" rIns="0">
            <a:spAutoFit/>
          </a:bodyPr>
          <a:lstStyle/>
          <a:p>
            <a:pPr algn="ctr" marL="0" indent="0" lvl="0">
              <a:lnSpc>
                <a:spcPts val="4479"/>
              </a:lnSpc>
              <a:spcBef>
                <a:spcPct val="0"/>
              </a:spcBef>
            </a:pPr>
            <a:r>
              <a:rPr lang="en-US" b="true" sz="3199">
                <a:solidFill>
                  <a:srgbClr val="8AB934"/>
                </a:solidFill>
                <a:latin typeface="Montaser Arabic Bold"/>
                <a:ea typeface="Montaser Arabic Bold"/>
                <a:cs typeface="Montaser Arabic Bold"/>
                <a:sym typeface="Montaser Arabic Bold"/>
              </a:rPr>
              <a:t>Meeting Demand</a:t>
            </a:r>
          </a:p>
        </p:txBody>
      </p:sp>
      <p:grpSp>
        <p:nvGrpSpPr>
          <p:cNvPr name="Group 17" id="17"/>
          <p:cNvGrpSpPr/>
          <p:nvPr/>
        </p:nvGrpSpPr>
        <p:grpSpPr>
          <a:xfrm rot="0">
            <a:off x="1028700" y="1008698"/>
            <a:ext cx="3020861" cy="358140"/>
            <a:chOff x="0" y="0"/>
            <a:chExt cx="4027815" cy="477520"/>
          </a:xfrm>
        </p:grpSpPr>
        <p:sp>
          <p:nvSpPr>
            <p:cNvPr name="TextBox 18" id="18"/>
            <p:cNvSpPr txBox="true"/>
            <p:nvPr/>
          </p:nvSpPr>
          <p:spPr>
            <a:xfrm rot="0">
              <a:off x="1673142" y="-38100"/>
              <a:ext cx="2354673"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Ultra-Bold"/>
                  <a:ea typeface="Montaser Arabic Ultra-Bold"/>
                  <a:cs typeface="Montaser Arabic Ultra-Bold"/>
                  <a:sym typeface="Montaser Arabic Ultra-Bold"/>
                </a:rPr>
                <a:t>Laundry</a:t>
              </a:r>
            </a:p>
          </p:txBody>
        </p:sp>
        <p:sp>
          <p:nvSpPr>
            <p:cNvPr name="TextBox 19" id="19"/>
            <p:cNvSpPr txBox="true"/>
            <p:nvPr/>
          </p:nvSpPr>
          <p:spPr>
            <a:xfrm rot="0">
              <a:off x="0" y="-38100"/>
              <a:ext cx="2111412" cy="51562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53D5E"/>
                  </a:solidFill>
                  <a:latin typeface="Montaser Arabic Ultra-Bold"/>
                  <a:ea typeface="Montaser Arabic Ultra-Bold"/>
                  <a:cs typeface="Montaser Arabic Ultra-Bold"/>
                  <a:sym typeface="Montaser Arabic Ultra-Bold"/>
                </a:rPr>
                <a:t>FLAME</a:t>
              </a:r>
            </a:p>
          </p:txBody>
        </p:sp>
      </p:grpSp>
      <p:grpSp>
        <p:nvGrpSpPr>
          <p:cNvPr name="Group 20" id="20"/>
          <p:cNvGrpSpPr/>
          <p:nvPr/>
        </p:nvGrpSpPr>
        <p:grpSpPr>
          <a:xfrm rot="0">
            <a:off x="8332006" y="690562"/>
            <a:ext cx="5756821" cy="318135"/>
            <a:chOff x="0" y="0"/>
            <a:chExt cx="7675761" cy="424180"/>
          </a:xfrm>
        </p:grpSpPr>
        <p:sp>
          <p:nvSpPr>
            <p:cNvPr name="TextBox 21" id="21"/>
            <p:cNvSpPr txBox="true"/>
            <p:nvPr/>
          </p:nvSpPr>
          <p:spPr>
            <a:xfrm rot="0">
              <a:off x="0" y="-38100"/>
              <a:ext cx="1918940" cy="462280"/>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000000"/>
                  </a:solidFill>
                  <a:latin typeface="Montaser Arabic Light"/>
                  <a:ea typeface="Montaser Arabic Light"/>
                  <a:cs typeface="Montaser Arabic Light"/>
                  <a:sym typeface="Montaser Arabic Light"/>
                </a:rPr>
                <a:t>Home</a:t>
              </a:r>
            </a:p>
          </p:txBody>
        </p:sp>
        <p:sp>
          <p:nvSpPr>
            <p:cNvPr name="TextBox 22" id="22"/>
            <p:cNvSpPr txBox="true"/>
            <p:nvPr/>
          </p:nvSpPr>
          <p:spPr>
            <a:xfrm rot="0">
              <a:off x="1918940" y="-38100"/>
              <a:ext cx="3198316" cy="462280"/>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aser Arabic Light"/>
                  <a:ea typeface="Montaser Arabic Light"/>
                  <a:cs typeface="Montaser Arabic Light"/>
                  <a:sym typeface="Montaser Arabic Light"/>
                </a:rPr>
                <a:t>Free Laundry</a:t>
              </a:r>
            </a:p>
          </p:txBody>
        </p:sp>
        <p:sp>
          <p:nvSpPr>
            <p:cNvPr name="TextBox 23" id="23"/>
            <p:cNvSpPr txBox="true"/>
            <p:nvPr/>
          </p:nvSpPr>
          <p:spPr>
            <a:xfrm rot="0">
              <a:off x="5117256" y="-38100"/>
              <a:ext cx="2558505" cy="462280"/>
            </a:xfrm>
            <a:prstGeom prst="rect">
              <a:avLst/>
            </a:prstGeom>
          </p:spPr>
          <p:txBody>
            <a:bodyPr anchor="t" rtlCol="false" tIns="0" lIns="0" bIns="0" rIns="0">
              <a:spAutoFit/>
            </a:bodyPr>
            <a:lstStyle/>
            <a:p>
              <a:pPr algn="ctr" marL="0" indent="0" lvl="0">
                <a:lnSpc>
                  <a:spcPts val="2940"/>
                </a:lnSpc>
                <a:spcBef>
                  <a:spcPct val="0"/>
                </a:spcBef>
              </a:pPr>
              <a:r>
                <a:rPr lang="en-US" b="true" sz="2100">
                  <a:solidFill>
                    <a:srgbClr val="000000"/>
                  </a:solidFill>
                  <a:latin typeface="Montaser Arabic Bold"/>
                  <a:ea typeface="Montaser Arabic Bold"/>
                  <a:cs typeface="Montaser Arabic Bold"/>
                  <a:sym typeface="Montaser Arabic Bold"/>
                </a:rPr>
                <a:t>Paid Laundry</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53D5E"/>
        </a:solidFill>
      </p:bgPr>
    </p:bg>
    <p:spTree>
      <p:nvGrpSpPr>
        <p:cNvPr id="1" name=""/>
        <p:cNvGrpSpPr/>
        <p:nvPr/>
      </p:nvGrpSpPr>
      <p:grpSpPr>
        <a:xfrm>
          <a:off x="0" y="0"/>
          <a:ext cx="0" cy="0"/>
          <a:chOff x="0" y="0"/>
          <a:chExt cx="0" cy="0"/>
        </a:xfrm>
      </p:grpSpPr>
      <p:grpSp>
        <p:nvGrpSpPr>
          <p:cNvPr name="Group 2" id="2"/>
          <p:cNvGrpSpPr/>
          <p:nvPr/>
        </p:nvGrpSpPr>
        <p:grpSpPr>
          <a:xfrm rot="0">
            <a:off x="6904915" y="1513461"/>
            <a:ext cx="6930015" cy="69300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853827" y="4439595"/>
            <a:ext cx="8538605" cy="3627570"/>
            <a:chOff x="0" y="0"/>
            <a:chExt cx="2248851" cy="955409"/>
          </a:xfrm>
        </p:grpSpPr>
        <p:sp>
          <p:nvSpPr>
            <p:cNvPr name="Freeform 6" id="6"/>
            <p:cNvSpPr/>
            <p:nvPr/>
          </p:nvSpPr>
          <p:spPr>
            <a:xfrm flipH="false" flipV="false" rot="0">
              <a:off x="0" y="0"/>
              <a:ext cx="2248851" cy="955410"/>
            </a:xfrm>
            <a:custGeom>
              <a:avLst/>
              <a:gdLst/>
              <a:ahLst/>
              <a:cxnLst/>
              <a:rect r="r" b="b" t="t" l="l"/>
              <a:pathLst>
                <a:path h="955410" w="2248851">
                  <a:moveTo>
                    <a:pt x="30828" y="0"/>
                  </a:moveTo>
                  <a:lnTo>
                    <a:pt x="2218023" y="0"/>
                  </a:lnTo>
                  <a:cubicBezTo>
                    <a:pt x="2235049" y="0"/>
                    <a:pt x="2248851" y="13802"/>
                    <a:pt x="2248851" y="30828"/>
                  </a:cubicBezTo>
                  <a:lnTo>
                    <a:pt x="2248851" y="924582"/>
                  </a:lnTo>
                  <a:cubicBezTo>
                    <a:pt x="2248851" y="941607"/>
                    <a:pt x="2235049" y="955410"/>
                    <a:pt x="2218023" y="955410"/>
                  </a:cubicBezTo>
                  <a:lnTo>
                    <a:pt x="30828" y="955410"/>
                  </a:lnTo>
                  <a:cubicBezTo>
                    <a:pt x="13802" y="955410"/>
                    <a:pt x="0" y="941607"/>
                    <a:pt x="0" y="924582"/>
                  </a:cubicBezTo>
                  <a:lnTo>
                    <a:pt x="0" y="30828"/>
                  </a:lnTo>
                  <a:cubicBezTo>
                    <a:pt x="0" y="13802"/>
                    <a:pt x="13802" y="0"/>
                    <a:pt x="30828" y="0"/>
                  </a:cubicBezTo>
                  <a:close/>
                </a:path>
              </a:pathLst>
            </a:custGeom>
            <a:solidFill>
              <a:srgbClr val="8AB934"/>
            </a:solidFill>
            <a:ln cap="rnd">
              <a:noFill/>
              <a:prstDash val="solid"/>
              <a:round/>
            </a:ln>
          </p:spPr>
        </p:sp>
        <p:sp>
          <p:nvSpPr>
            <p:cNvPr name="TextBox 7" id="7"/>
            <p:cNvSpPr txBox="true"/>
            <p:nvPr/>
          </p:nvSpPr>
          <p:spPr>
            <a:xfrm>
              <a:off x="0" y="-38100"/>
              <a:ext cx="2248851" cy="993509"/>
            </a:xfrm>
            <a:prstGeom prst="rect">
              <a:avLst/>
            </a:prstGeom>
          </p:spPr>
          <p:txBody>
            <a:bodyPr anchor="ctr" rtlCol="false" tIns="50800" lIns="50800" bIns="50800" rIns="50800"/>
            <a:lstStyle/>
            <a:p>
              <a:pPr algn="ctr">
                <a:lnSpc>
                  <a:spcPts val="2940"/>
                </a:lnSpc>
              </a:pPr>
            </a:p>
          </p:txBody>
        </p:sp>
      </p:grpSp>
      <p:sp>
        <p:nvSpPr>
          <p:cNvPr name="AutoShape 8" id="8"/>
          <p:cNvSpPr/>
          <p:nvPr/>
        </p:nvSpPr>
        <p:spPr>
          <a:xfrm rot="0">
            <a:off x="0" y="8460389"/>
            <a:ext cx="6618765" cy="0"/>
          </a:xfrm>
          <a:prstGeom prst="line">
            <a:avLst/>
          </a:prstGeom>
          <a:ln cap="flat" w="9525">
            <a:solidFill>
              <a:srgbClr val="A6D550"/>
            </a:solidFill>
            <a:prstDash val="solid"/>
            <a:headEnd type="none" len="sm" w="sm"/>
            <a:tailEnd type="none" len="sm" w="sm"/>
          </a:ln>
        </p:spPr>
      </p:sp>
      <p:grpSp>
        <p:nvGrpSpPr>
          <p:cNvPr name="Group 9" id="9"/>
          <p:cNvGrpSpPr/>
          <p:nvPr/>
        </p:nvGrpSpPr>
        <p:grpSpPr>
          <a:xfrm rot="0">
            <a:off x="7461631" y="2051906"/>
            <a:ext cx="12746599" cy="7758125"/>
            <a:chOff x="0" y="0"/>
            <a:chExt cx="10433050" cy="6350000"/>
          </a:xfrm>
        </p:grpSpPr>
        <p:sp>
          <p:nvSpPr>
            <p:cNvPr name="Freeform 10" id="10"/>
            <p:cNvSpPr/>
            <p:nvPr/>
          </p:nvSpPr>
          <p:spPr>
            <a:xfrm flipH="false" flipV="false" rot="0">
              <a:off x="0" y="0"/>
              <a:ext cx="10433050" cy="6350000"/>
            </a:xfrm>
            <a:custGeom>
              <a:avLst/>
              <a:gdLst/>
              <a:ahLst/>
              <a:cxnLst/>
              <a:rect r="r" b="b" t="t" l="l"/>
              <a:pathLst>
                <a:path h="6350000" w="10433050">
                  <a:moveTo>
                    <a:pt x="2595880" y="0"/>
                  </a:moveTo>
                  <a:lnTo>
                    <a:pt x="7837170" y="0"/>
                  </a:lnTo>
                  <a:cubicBezTo>
                    <a:pt x="9271000" y="0"/>
                    <a:pt x="10433050" y="1162050"/>
                    <a:pt x="10433050" y="2595880"/>
                  </a:cubicBezTo>
                  <a:lnTo>
                    <a:pt x="10433050" y="6350000"/>
                  </a:lnTo>
                  <a:lnTo>
                    <a:pt x="0" y="6350000"/>
                  </a:lnTo>
                  <a:lnTo>
                    <a:pt x="0" y="2595880"/>
                  </a:lnTo>
                  <a:cubicBezTo>
                    <a:pt x="0" y="1162050"/>
                    <a:pt x="1162050" y="0"/>
                    <a:pt x="2595880" y="0"/>
                  </a:cubicBezTo>
                  <a:close/>
                </a:path>
              </a:pathLst>
            </a:custGeom>
            <a:blipFill>
              <a:blip r:embed="rId2"/>
              <a:stretch>
                <a:fillRect l="-25974" t="-121116" r="0" b="-54852"/>
              </a:stretch>
            </a:blipFill>
          </p:spPr>
        </p:sp>
      </p:grpSp>
      <p:sp>
        <p:nvSpPr>
          <p:cNvPr name="TextBox 11" id="11"/>
          <p:cNvSpPr txBox="true"/>
          <p:nvPr/>
        </p:nvSpPr>
        <p:spPr>
          <a:xfrm rot="0">
            <a:off x="688041" y="5767605"/>
            <a:ext cx="5930723" cy="962025"/>
          </a:xfrm>
          <a:prstGeom prst="rect">
            <a:avLst/>
          </a:prstGeom>
        </p:spPr>
        <p:txBody>
          <a:bodyPr anchor="t" rtlCol="false" tIns="0" lIns="0" bIns="0" rIns="0">
            <a:spAutoFit/>
          </a:bodyPr>
          <a:lstStyle/>
          <a:p>
            <a:pPr algn="ctr" marL="0" indent="0" lvl="0">
              <a:lnSpc>
                <a:spcPts val="7559"/>
              </a:lnSpc>
            </a:pPr>
            <a:r>
              <a:rPr lang="en-US" b="true" sz="6299">
                <a:solidFill>
                  <a:srgbClr val="253D5E"/>
                </a:solidFill>
                <a:latin typeface="Montaser Arabic Bold"/>
                <a:ea typeface="Montaser Arabic Bold"/>
                <a:cs typeface="Montaser Arabic Bold"/>
                <a:sym typeface="Montaser Arabic Bold"/>
              </a:rPr>
              <a:t>Free Laundry</a:t>
            </a:r>
          </a:p>
        </p:txBody>
      </p:sp>
      <p:grpSp>
        <p:nvGrpSpPr>
          <p:cNvPr name="Group 12" id="12"/>
          <p:cNvGrpSpPr/>
          <p:nvPr/>
        </p:nvGrpSpPr>
        <p:grpSpPr>
          <a:xfrm rot="0">
            <a:off x="12743809" y="-6860861"/>
            <a:ext cx="9030983" cy="903098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934"/>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5" id="15"/>
          <p:cNvSpPr txBox="true"/>
          <p:nvPr/>
        </p:nvSpPr>
        <p:spPr>
          <a:xfrm rot="0">
            <a:off x="2271947" y="970598"/>
            <a:ext cx="1766005" cy="39624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8AB934"/>
                </a:solidFill>
                <a:latin typeface="Montaser Arabic Ultra-Bold"/>
                <a:ea typeface="Montaser Arabic Ultra-Bold"/>
                <a:cs typeface="Montaser Arabic Ultra-Bold"/>
                <a:sym typeface="Montaser Arabic Ultra-Bold"/>
              </a:rPr>
              <a:t>Laundry</a:t>
            </a:r>
          </a:p>
        </p:txBody>
      </p:sp>
      <p:sp>
        <p:nvSpPr>
          <p:cNvPr name="TextBox 16" id="16"/>
          <p:cNvSpPr txBox="true"/>
          <p:nvPr/>
        </p:nvSpPr>
        <p:spPr>
          <a:xfrm rot="0">
            <a:off x="1028700" y="970598"/>
            <a:ext cx="1583559" cy="39624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FFFFFF"/>
                </a:solidFill>
                <a:latin typeface="Montaser Arabic Ultra-Bold"/>
                <a:ea typeface="Montaser Arabic Ultra-Bold"/>
                <a:cs typeface="Montaser Arabic Ultra-Bold"/>
                <a:sym typeface="Montaser Arabic Ultra-Bold"/>
              </a:rPr>
              <a:t>FLAME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DAGX9BkW-HY</dc:identifier>
  <dcterms:modified xsi:type="dcterms:W3CDTF">2011-08-01T06:04:30Z</dcterms:modified>
  <cp:revision>1</cp:revision>
  <dc:title>OPSM307 Presentation</dc:title>
</cp:coreProperties>
</file>